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6"/>
  </p:notesMasterIdLst>
  <p:sldIdLst>
    <p:sldId id="256" r:id="rId2"/>
    <p:sldId id="284" r:id="rId3"/>
    <p:sldId id="277" r:id="rId4"/>
    <p:sldId id="280" r:id="rId5"/>
    <p:sldId id="278" r:id="rId6"/>
    <p:sldId id="282" r:id="rId7"/>
    <p:sldId id="283" r:id="rId8"/>
    <p:sldId id="276" r:id="rId9"/>
    <p:sldId id="271" r:id="rId10"/>
    <p:sldId id="270" r:id="rId11"/>
    <p:sldId id="261" r:id="rId12"/>
    <p:sldId id="262" r:id="rId13"/>
    <p:sldId id="264" r:id="rId14"/>
    <p:sldId id="265" r:id="rId15"/>
    <p:sldId id="266" r:id="rId16"/>
    <p:sldId id="267" r:id="rId17"/>
    <p:sldId id="281" r:id="rId18"/>
    <p:sldId id="268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258" r:id="rId73"/>
    <p:sldId id="259" r:id="rId74"/>
    <p:sldId id="260" r:id="rId75"/>
  </p:sldIdLst>
  <p:sldSz cx="9144000" cy="6858000" type="screen4x3"/>
  <p:notesSz cx="6858000" cy="9144000"/>
  <p:embeddedFontLst>
    <p:embeddedFont>
      <p:font typeface="Angsana New" pitchFamily="18" charset="-34"/>
      <p:regular r:id="rId77"/>
      <p:bold r:id="rId78"/>
      <p:italic r:id="rId79"/>
      <p:boldItalic r:id="rId80"/>
    </p:embeddedFont>
    <p:embeddedFont>
      <p:font typeface="Arial Black" pitchFamily="34" charset="0"/>
      <p:bold r:id="rId81"/>
    </p:embeddedFont>
    <p:embeddedFont>
      <p:font typeface="Baldur" pitchFamily="2" charset="0"/>
      <p:regular r:id="rId82"/>
    </p:embeddedFont>
    <p:embeddedFont>
      <p:font typeface="Verdana" pitchFamily="34" charset="0"/>
      <p:regular r:id="rId83"/>
      <p:bold r:id="rId84"/>
      <p:italic r:id="rId85"/>
      <p:boldItalic r:id="rId86"/>
    </p:embeddedFont>
    <p:embeddedFont>
      <p:font typeface="PSL ChalalaiClassicSP" pitchFamily="18" charset="-34"/>
      <p:regular r:id="rId87"/>
    </p:embeddedFont>
    <p:embeddedFont>
      <p:font typeface="Banner" pitchFamily="2" charset="0"/>
      <p:regular r:id="rId88"/>
      <p:bold r:id="rId89"/>
      <p:italic r:id="rId90"/>
    </p:embeddedFont>
    <p:embeddedFont>
      <p:font typeface="Impact" pitchFamily="34" charset="0"/>
      <p:regular r:id="rId91"/>
    </p:embeddedFont>
    <p:embeddedFont>
      <p:font typeface="Bangle"/>
      <p:regular r:id="rId92"/>
      <p:bold r:id="rId93"/>
      <p:italic r:id="rId94"/>
      <p:boldItalic r:id="rId95"/>
    </p:embeddedFont>
    <p:embeddedFont>
      <p:font typeface="TH Niramit AS" pitchFamily="2" charset="-34"/>
      <p:regular r:id="rId96"/>
      <p:bold r:id="rId97"/>
      <p:italic r:id="rId98"/>
      <p:boldItalic r:id="rId99"/>
    </p:embeddedFont>
    <p:embeddedFont>
      <p:font typeface="Constantia" pitchFamily="18" charset="0"/>
      <p:regular r:id="rId100"/>
      <p:bold r:id="rId101"/>
      <p:italic r:id="rId102"/>
      <p:boldItalic r:id="rId103"/>
    </p:embeddedFont>
    <p:embeddedFont>
      <p:font typeface="PSL ButterflySP" pitchFamily="34" charset="-34"/>
      <p:regular r:id="rId104"/>
    </p:embeddedFont>
    <p:embeddedFont>
      <p:font typeface="Berlin Sans FB" pitchFamily="34" charset="0"/>
      <p:regular r:id="rId105"/>
      <p:bold r:id="rId106"/>
    </p:embeddedFont>
    <p:embeddedFont>
      <p:font typeface="Eras Demi ITC" pitchFamily="34" charset="0"/>
      <p:regular r:id="rId107"/>
    </p:embeddedFont>
    <p:embeddedFont>
      <p:font typeface="Calibri" pitchFamily="34" charset="0"/>
      <p:regular r:id="rId108"/>
      <p:bold r:id="rId109"/>
      <p:italic r:id="rId110"/>
      <p:boldItalic r:id="rId11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166784"/>
    <a:srgbClr val="000099"/>
    <a:srgbClr val="3366CC"/>
    <a:srgbClr val="0066CC"/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82" autoAdjust="0"/>
    <p:restoredTop sz="98017" autoAdjust="0"/>
  </p:normalViewPr>
  <p:slideViewPr>
    <p:cSldViewPr>
      <p:cViewPr>
        <p:scale>
          <a:sx n="60" d="100"/>
          <a:sy n="60" d="100"/>
        </p:scale>
        <p:origin x="-121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font" Target="fonts/font3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87" Type="http://schemas.openxmlformats.org/officeDocument/2006/relationships/font" Target="fonts/font11.fntdata"/><Relationship Id="rId102" Type="http://schemas.openxmlformats.org/officeDocument/2006/relationships/font" Target="fonts/font26.fntdata"/><Relationship Id="rId110" Type="http://schemas.openxmlformats.org/officeDocument/2006/relationships/font" Target="fonts/font34.fntdata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90" Type="http://schemas.openxmlformats.org/officeDocument/2006/relationships/font" Target="fonts/font14.fntdata"/><Relationship Id="rId95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1.fntdata"/><Relationship Id="rId100" Type="http://schemas.openxmlformats.org/officeDocument/2006/relationships/font" Target="fonts/font24.fntdata"/><Relationship Id="rId105" Type="http://schemas.openxmlformats.org/officeDocument/2006/relationships/font" Target="fonts/font29.fntdata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font" Target="fonts/font17.fntdata"/><Relationship Id="rId98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27.fntdata"/><Relationship Id="rId108" Type="http://schemas.openxmlformats.org/officeDocument/2006/relationships/font" Target="fonts/font3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font" Target="fonts/font15.fntdata"/><Relationship Id="rId96" Type="http://schemas.openxmlformats.org/officeDocument/2006/relationships/font" Target="fonts/font20.fntdata"/><Relationship Id="rId111" Type="http://schemas.openxmlformats.org/officeDocument/2006/relationships/font" Target="fonts/font3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30.fntdata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font" Target="fonts/font18.fntdata"/><Relationship Id="rId99" Type="http://schemas.openxmlformats.org/officeDocument/2006/relationships/font" Target="fonts/font23.fntdata"/><Relationship Id="rId101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33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97" Type="http://schemas.openxmlformats.org/officeDocument/2006/relationships/font" Target="fonts/font21.fntdata"/><Relationship Id="rId104" Type="http://schemas.openxmlformats.org/officeDocument/2006/relationships/font" Target="fonts/font2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8F07F-E5AE-4301-BD94-E5264B25CDD7}" type="datetimeFigureOut">
              <a:rPr lang="en-US" smtClean="0"/>
              <a:pPr/>
              <a:t>8/23/2012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10D86-A991-45F8-BED9-7B07BA2F2B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85A6C8D-2B9C-4393-A0E3-55351C5379FA}" type="slidenum">
              <a:rPr lang="en-AU" smtClean="0"/>
              <a:pPr/>
              <a:t>39</a:t>
            </a:fld>
            <a:endParaRPr lang="en-AU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175C0A0-563B-4015-962D-A2BA9F5F693F}" type="slidenum">
              <a:rPr lang="de-DE" smtClean="0"/>
              <a:pPr/>
              <a:t>46</a:t>
            </a:fld>
            <a:endParaRPr lang="de-DE" smtClean="0"/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0348" cy="34200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1024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512" y="4343230"/>
            <a:ext cx="5471135" cy="4100205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039FA04-B52A-47BA-B02E-80EEA9082476}" type="slidenum">
              <a:rPr lang="de-DE" smtClean="0"/>
              <a:pPr/>
              <a:t>47</a:t>
            </a:fld>
            <a:endParaRPr lang="de-DE" smtClean="0"/>
          </a:p>
        </p:txBody>
      </p:sp>
      <p:sp>
        <p:nvSpPr>
          <p:cNvPr id="103427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38908" cy="341864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103428" name="Rectangle 2"/>
          <p:cNvSpPr>
            <a:spLocks noGrp="1" noChangeArrowheads="1"/>
          </p:cNvSpPr>
          <p:nvPr>
            <p:ph type="body"/>
          </p:nvPr>
        </p:nvSpPr>
        <p:spPr>
          <a:xfrm>
            <a:off x="685512" y="4343230"/>
            <a:ext cx="5471135" cy="4100205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ADB34C7-39E7-48D3-ABB5-EA1F7FD0DE11}" type="slidenum">
              <a:rPr lang="de-DE" smtClean="0"/>
              <a:pPr/>
              <a:t>48</a:t>
            </a:fld>
            <a:endParaRPr lang="de-DE" smtClean="0"/>
          </a:p>
        </p:txBody>
      </p:sp>
      <p:sp>
        <p:nvSpPr>
          <p:cNvPr id="104451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38908" cy="341864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104452" name="Rectangle 2"/>
          <p:cNvSpPr>
            <a:spLocks noGrp="1" noChangeArrowheads="1"/>
          </p:cNvSpPr>
          <p:nvPr>
            <p:ph type="body"/>
          </p:nvPr>
        </p:nvSpPr>
        <p:spPr>
          <a:xfrm>
            <a:off x="685512" y="4343230"/>
            <a:ext cx="5471135" cy="4100205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BE31633-3F74-4D51-ABE5-792E3A10D818}" type="slidenum">
              <a:rPr lang="de-DE" smtClean="0"/>
              <a:pPr/>
              <a:t>49</a:t>
            </a:fld>
            <a:endParaRPr lang="de-DE" smtClean="0"/>
          </a:p>
        </p:txBody>
      </p:sp>
      <p:sp>
        <p:nvSpPr>
          <p:cNvPr id="10547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38908" cy="341864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105476" name="Rectangle 2"/>
          <p:cNvSpPr>
            <a:spLocks noGrp="1" noChangeArrowheads="1"/>
          </p:cNvSpPr>
          <p:nvPr>
            <p:ph type="body"/>
          </p:nvPr>
        </p:nvSpPr>
        <p:spPr>
          <a:xfrm>
            <a:off x="685512" y="4343230"/>
            <a:ext cx="5471135" cy="4100205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81D69B-FC06-4226-9593-3BCD46D90006}" type="slidenum">
              <a:rPr lang="de-DE" smtClean="0"/>
              <a:pPr/>
              <a:t>50</a:t>
            </a:fld>
            <a:endParaRPr lang="de-DE" smtClean="0"/>
          </a:p>
        </p:txBody>
      </p:sp>
      <p:sp>
        <p:nvSpPr>
          <p:cNvPr id="106499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0348" cy="34200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106500" name="Rectangle 2"/>
          <p:cNvSpPr>
            <a:spLocks noGrp="1" noChangeArrowheads="1"/>
          </p:cNvSpPr>
          <p:nvPr>
            <p:ph type="body"/>
          </p:nvPr>
        </p:nvSpPr>
        <p:spPr>
          <a:xfrm>
            <a:off x="685512" y="4343230"/>
            <a:ext cx="5471135" cy="4100205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1A6EF6D-AEB2-4361-B699-32B6C4407547}" type="slidenum">
              <a:rPr lang="de-DE" smtClean="0"/>
              <a:pPr/>
              <a:t>52</a:t>
            </a:fld>
            <a:endParaRPr lang="de-DE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38908" cy="341864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685512" y="4343230"/>
            <a:ext cx="5471135" cy="4100205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B082DF6-8122-4189-9FFB-8D9C4D216567}" type="slidenum">
              <a:rPr lang="de-DE" smtClean="0"/>
              <a:pPr/>
              <a:t>53</a:t>
            </a:fld>
            <a:endParaRPr lang="de-DE" smtClean="0"/>
          </a:p>
        </p:txBody>
      </p:sp>
      <p:sp>
        <p:nvSpPr>
          <p:cNvPr id="108547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512" y="4343230"/>
            <a:ext cx="5471135" cy="4100205"/>
          </a:xfrm>
          <a:noFill/>
          <a:ln/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0"/>
            <a:ext cx="79248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9144000" cy="609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033B10D-7323-4D2E-A16A-263D4D21D50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6" descr="Pakistan-thai flag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" cy="9739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0452F-75AE-4D65-B6F4-21D4018159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184DC-1867-4285-A8C4-4FF5FF70A7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6481" y="273629"/>
            <a:ext cx="8210880" cy="58398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DFB2B-14A4-418A-9E66-06BD3AD1EEC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920" y="6245937"/>
            <a:ext cx="2132640" cy="475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800" y="6245937"/>
            <a:ext cx="2894400" cy="475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441" y="6245937"/>
            <a:ext cx="2134080" cy="475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F138C-973E-457E-8C7B-7756D6088C6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chemeClr val="tx2"/>
                </a:solidFill>
                <a:latin typeface="Berlin Sans FB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0DE05-F327-42FD-BA57-B4EBC0A64B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FC788-2492-41D7-A176-5FC84A6C62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191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191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82C53-DEEE-436A-8AF0-A4328FFF1F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5CC77-AFA7-4539-9E63-487DBAB018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EEB88-E005-4262-9FEC-DE193D8C28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ECB98-9242-4DC4-BE01-245FCF601E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569F9-03F3-4583-800B-DD52D1CF36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93262-7444-4691-A40D-A0F3B2E584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EA1F6F30-AE49-4442-928C-416034FA1216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6" descr="Pakistan-thai flag.gif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0"/>
            <a:ext cx="1219200" cy="9739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KabobExtrabold" pitchFamily="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KabobExtrabold" pitchFamily="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KabobExtrabold" pitchFamily="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KabobExtrabold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KabobExtrabold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KabobExtrabold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KabobExtrabold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KabobExtrabold" pitchFamily="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166784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166784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166784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166784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667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667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667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667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166784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gif"/><Relationship Id="rId3" Type="http://schemas.openxmlformats.org/officeDocument/2006/relationships/image" Target="../media/image100.jpeg"/><Relationship Id="rId7" Type="http://schemas.openxmlformats.org/officeDocument/2006/relationships/image" Target="../media/image98.gi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kistan 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9144000" cy="52658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53000" y="3810000"/>
            <a:ext cx="249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PAKISTAN</a:t>
            </a:r>
            <a:endParaRPr lang="en-US" sz="32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" name="Picture 13" descr="541px-Pakistan_(orthographic_projection)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228600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410200"/>
            <a:ext cx="9144000" cy="1447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3600" b="1" kern="0" dirty="0" smtClean="0">
                <a:ln w="11430"/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aldur" pitchFamily="2" charset="0"/>
                <a:ea typeface="Verdana" pitchFamily="34" charset="0"/>
                <a:cs typeface="Verdana" pitchFamily="34" charset="0"/>
              </a:rPr>
              <a:t>Tourism in Pakistan: A Unique Buddhist Heritage</a:t>
            </a:r>
          </a:p>
          <a:p>
            <a:pPr algn="ctr">
              <a:defRPr/>
            </a:pP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ldur" pitchFamily="2" charset="0"/>
                <a:cs typeface="PSL ChalalaiClassicSP" pitchFamily="18" charset="-34"/>
              </a:rPr>
              <a:t>Venerable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ldur" pitchFamily="2" charset="0"/>
                <a:cs typeface="PSL ChalalaiClassicSP" pitchFamily="18" charset="-34"/>
              </a:rPr>
              <a:t>Phra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ldur" pitchFamily="2" charset="0"/>
                <a:cs typeface="PSL ChalalaiClassicSP" pitchFamily="18" charset="-34"/>
              </a:rPr>
              <a:t> Dr. Anil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ldur" pitchFamily="2" charset="0"/>
                <a:cs typeface="PSL ChalalaiClassicSP" pitchFamily="18" charset="-34"/>
              </a:rPr>
              <a:t>Sakya</a:t>
            </a:r>
            <a:endParaRPr kumimoji="0" lang="en-US" sz="3200" b="1" u="none" strike="noStrike" kern="0" normalizeH="0" baseline="0" noProof="0" dirty="0" smtClean="0">
              <a:ln w="11430"/>
              <a:solidFill>
                <a:srgbClr val="00206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ldur" pitchFamily="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ner" pitchFamily="2" charset="0"/>
              </a:rPr>
              <a:t>Six Decades of Thailand-Pakistan Friendship: </a:t>
            </a:r>
          </a:p>
          <a:p>
            <a:pPr lvl="0" algn="ctr"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nner" pitchFamily="2" charset="0"/>
              </a:rPr>
              <a:t>Towards Building a Strong Economic Partnership</a:t>
            </a:r>
          </a:p>
        </p:txBody>
      </p:sp>
      <p:pic>
        <p:nvPicPr>
          <p:cNvPr id="9" name="Picture 8" descr="Pakistan-thai flag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6200" y="0"/>
            <a:ext cx="1219200" cy="973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hai-Ind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52400"/>
            <a:ext cx="85344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sz="2800" b="1" dirty="0" err="1" smtClean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Kamboja</a:t>
            </a:r>
            <a:r>
              <a:rPr lang="en-GB" sz="2800" b="1" dirty="0" smtClean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 –</a:t>
            </a:r>
            <a:r>
              <a:rPr lang="en-GB" sz="2800" b="1" dirty="0" err="1" smtClean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Dvaravati</a:t>
            </a:r>
            <a:r>
              <a:rPr lang="en-GB" sz="2800" b="1" dirty="0" smtClean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 Caravan Route</a:t>
            </a:r>
          </a:p>
        </p:txBody>
      </p:sp>
      <p:pic>
        <p:nvPicPr>
          <p:cNvPr id="4" name="Picture 3" descr="manWalkin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819400" y="1447800"/>
            <a:ext cx="609600" cy="73152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5 0.04769 C 0.03159 0.0507 0.02604 0.04676 0.02968 0.05556 C 0.03142 0.05949 0.03576 0.06667 0.03576 0.0669 C 0.03802 0.08426 0.04027 0.08334 0.04757 0.09699 C 0.04948 0.1044 0.05225 0.11158 0.05711 0.11597 C 0.05989 0.12616 0.05607 0.11597 0.0618 0.12222 C 0.06284 0.12338 0.06354 0.12546 0.06423 0.12709 C 0.06475 0.12847 0.06458 0.13056 0.06545 0.13171 C 0.06753 0.13449 0.07257 0.1382 0.07257 0.13843 C 0.07777 0.14815 0.08906 0.16273 0.09757 0.16667 C 0.10711 0.1794 0.1276 0.17709 0.13923 0.17778 C 0.14826 0.17986 0.15677 0.18241 0.16545 0.18588 C 0.16823 0.18704 0.17378 0.18889 0.17378 0.18912 C 0.18211 0.1963 0.19271 0.19699 0.20243 0.19838 C 0.2085 0.20417 0.21649 0.20371 0.22378 0.20486 C 0.23246 0.2088 0.22847 0.20741 0.23576 0.20949 C 0.24271 0.21597 0.25069 0.22107 0.25833 0.22546 C 0.26527 0.2294 0.26076 0.22477 0.26666 0.22871 C 0.27083 0.23148 0.27569 0.23357 0.27968 0.23658 C 0.28507 0.24051 0.28975 0.2456 0.29514 0.24931 C 0.29982 0.25834 0.30711 0.25857 0.31302 0.26505 C 0.31441 0.26644 0.3151 0.26875 0.31666 0.26991 C 0.31892 0.27153 0.32378 0.27315 0.32378 0.27338 C 0.32691 0.27894 0.32934 0.27824 0.33333 0.28264 C 0.33455 0.28403 0.33541 0.28611 0.3368 0.28727 C 0.33906 0.28889 0.34409 0.29051 0.34409 0.29074 C 0.35521 0.3007 0.36666 0.30671 0.37968 0.31111 C 0.38507 0.31644 0.39253 0.32246 0.39757 0.32871 C 0.4 0.33171 0.40208 0.33542 0.40468 0.3382 C 0.41059 0.34445 0.41718 0.34838 0.42257 0.35556 C 0.42708 0.37917 0.42448 0.36852 0.42968 0.38727 C 0.43055 0.39051 0.43211 0.39699 0.43211 0.39722 C 0.43246 0.40116 0.43229 0.40556 0.43333 0.40949 C 0.43437 0.4132 0.43715 0.41551 0.43802 0.41921 C 0.43889 0.42246 0.43958 0.42546 0.44045 0.42871 L 0.44045 0.42894 C 0.4434 0.44375 0.44392 0.45741 0.45121 0.46991 C 0.45382 0.48264 0.4526 0.47732 0.45468 0.48588 C 0.45434 0.4875 0.45434 0.48935 0.45347 0.49051 C 0.45225 0.49213 0.44965 0.49167 0.44878 0.49375 C 0.44635 0.49931 0.45382 0.49838 0.44757 0.49838 " pathEditMode="relative" rAng="0" ptsTypes="ffffffffffffffffffffffffffffffffffFfffff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541px-Pakistan_(orthographic_projection)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12" name="Picture 11" descr="GlobeBangkok.121212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5" name="Content Placeholder 4" descr="Pakistan map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10000"/>
          </a:blip>
          <a:srcRect b="3756"/>
          <a:stretch>
            <a:fillRect/>
          </a:stretch>
        </p:blipFill>
        <p:spPr>
          <a:xfrm>
            <a:off x="304800" y="914400"/>
            <a:ext cx="8534400" cy="5715000"/>
          </a:xfr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My visit to Pakistan</a:t>
            </a:r>
            <a:endParaRPr lang="en-US" sz="60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SL ButterflySP" pitchFamily="34" charset="-34"/>
              <a:cs typeface="PSL ButterflySP" pitchFamily="34" charset="-34"/>
            </a:endParaRPr>
          </a:p>
        </p:txBody>
      </p:sp>
      <p:pic>
        <p:nvPicPr>
          <p:cNvPr id="6" name="Picture 5" descr="manWalking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2057400"/>
            <a:ext cx="609600" cy="731520"/>
          </a:xfrm>
          <a:prstGeom prst="rect">
            <a:avLst/>
          </a:prstGeom>
        </p:spPr>
      </p:pic>
      <p:pic>
        <p:nvPicPr>
          <p:cNvPr id="7" name="Picture 6" descr="manWalking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34400" y="152400"/>
            <a:ext cx="609600" cy="731520"/>
          </a:xfrm>
          <a:prstGeom prst="rect">
            <a:avLst/>
          </a:prstGeom>
        </p:spPr>
      </p:pic>
      <p:pic>
        <p:nvPicPr>
          <p:cNvPr id="9" name="Picture 8" descr="manWalking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800600" y="2209800"/>
            <a:ext cx="609600" cy="731520"/>
          </a:xfrm>
          <a:prstGeom prst="rect">
            <a:avLst/>
          </a:prstGeom>
        </p:spPr>
      </p:pic>
      <p:pic>
        <p:nvPicPr>
          <p:cNvPr id="11" name="Picture 10" descr="manWalking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0" y="152400"/>
            <a:ext cx="60960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1.85185E-6 C -0.00382 -0.00764 -0.0092 -0.00926 -0.01458 -0.01389 C -0.01771 -0.02616 -0.02899 -0.02894 -0.0375 -0.03056 C -0.04357 -0.03588 -0.05052 -0.04144 -0.05729 -0.04445 C -0.0618 -0.05046 -0.06771 -0.05347 -0.07396 -0.05556 C -0.07969 -0.06065 -0.08802 -0.06435 -0.09479 -0.06667 C -0.09861 -0.07014 -0.09774 -0.07315 -0.10208 -0.075 C -0.10642 -0.0838 -0.12118 -0.08681 -0.12916 -0.09028 C -0.13403 -0.08982 -0.13889 -0.08958 -0.14375 -0.08889 C -0.15764 -0.08681 -0.16701 -0.07176 -0.17604 -0.05972 C -0.17673 -0.05695 -0.17743 -0.05139 -0.18021 -0.05139 L -0.17604 -0.05972 " pathEditMode="relative" ptsTypes="ffffffffff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66667E-6 5.18519E-6 C -0.00086 0.00996 0.00087 0.02547 -0.00624 0.03195 C -0.00972 0.04144 -0.01301 0.0507 -0.01874 0.05834 C -0.0177 0.06204 -0.01614 0.06552 -0.01562 0.06945 C -0.01475 0.07663 -0.01909 0.0801 -0.02187 0.08473 C -0.02551 0.09121 -0.02638 0.09584 -0.03124 0.10001 C -0.03333 0.11158 -0.0309 0.12362 -0.02812 0.13473 C -0.0276 0.13658 -0.02586 0.13728 -0.02499 0.1389 C -0.02291 0.14283 -0.021 0.14816 -0.01978 0.15279 C -0.01909 0.16737 -0.01996 0.17894 -0.01041 0.18751 C -0.00902 0.19329 -0.00798 0.19654 -0.00416 0.20001 C -0.00208 0.20811 -0.00051 0.21598 0.00209 0.22362 C 0.00296 0.2264 0.00261 0.22987 0.00417 0.23195 C 0.00522 0.23334 0.00643 0.2345 0.0073 0.23612 C 0.00921 0.24005 0.01147 0.2463 0.01251 0.2514 C 0.0132 0.2551 0.01459 0.26251 0.01459 0.26251 C 0.01546 0.27362 0.01598 0.28635 0.02084 0.29584 C 0.02119 0.29908 0.02101 0.30255 0.02188 0.30556 C 0.0224 0.30742 0.02414 0.30811 0.02501 0.30973 C 0.02761 0.31482 0.02831 0.32154 0.03126 0.3264 C 0.03212 0.32802 0.03317 0.32964 0.03438 0.33056 C 0.03629 0.33195 0.04063 0.33334 0.04063 0.33334 C 0.04584 0.34376 0.0389 0.33172 0.04688 0.3389 C 0.04792 0.33982 0.04792 0.34237 0.04897 0.34306 C 0.05591 0.34769 0.07692 0.34978 0.08126 0.35001 C 0.08768 0.35348 0.09428 0.35672 0.10105 0.35834 C 0.10331 0.36042 0.10626 0.36158 0.10834 0.3639 C 0.10938 0.36505 0.10938 0.36714 0.11042 0.36806 C 0.11112 0.36853 0.11962 0.37084 0.1198 0.37084 C 0.12171 0.37825 0.13022 0.37987 0.13542 0.38334 C 0.14115 0.38704 0.14723 0.3882 0.15313 0.39167 C 0.16494 0.39839 0.17813 0.40626 0.19063 0.40834 C 0.19237 0.40788 0.19584 0.40695 0.19584 0.40695 " pathEditMode="relative" ptsTypes="ffffffffffffffffffffffffffffffffA">
                                      <p:cBhvr>
                                        <p:cTn id="8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93889E-18 -2.96296E-6 L 0.925 -2.96296E-6 " pathEditMode="relative" rAng="0" ptsTypes="AA">
                                      <p:cBhvr>
                                        <p:cTn id="10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2.96296E-6 L -0.91667 -2.96296E-6 " pathEditMode="relative" rAng="0" ptsTypes="AA">
                                      <p:cBhvr>
                                        <p:cTn id="12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andhara valle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914400"/>
            <a:ext cx="8534400" cy="5715000"/>
          </a:xfr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Gandhara</a:t>
            </a:r>
            <a:r>
              <a:rPr lang="en-US" sz="6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 Valley</a:t>
            </a:r>
            <a:endParaRPr lang="en-US" sz="60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SL ButterflySP" pitchFamily="34" charset="-34"/>
              <a:cs typeface="PSL ButterflySP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Taxila</a:t>
            </a:r>
            <a:r>
              <a:rPr lang="en-US" sz="6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 Valley</a:t>
            </a:r>
            <a:endParaRPr lang="en-US" sz="60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SL ButterflySP" pitchFamily="34" charset="-34"/>
              <a:cs typeface="PSL ButterflySP" pitchFamily="34" charset="-34"/>
            </a:endParaRPr>
          </a:p>
        </p:txBody>
      </p:sp>
      <p:pic>
        <p:nvPicPr>
          <p:cNvPr id="7" name="Content Placeholder 6" descr="taxila valle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914400"/>
            <a:ext cx="85344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Jaulian</a:t>
            </a:r>
            <a:r>
              <a:rPr lang="en-US" sz="6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, </a:t>
            </a:r>
            <a:r>
              <a:rPr lang="en-US" sz="60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Taxila</a:t>
            </a:r>
            <a:endParaRPr lang="en-US" sz="60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SL ButterflySP" pitchFamily="34" charset="-34"/>
              <a:cs typeface="PSL ButterflySP" pitchFamily="34" charset="-34"/>
            </a:endParaRPr>
          </a:p>
        </p:txBody>
      </p:sp>
      <p:pic>
        <p:nvPicPr>
          <p:cNvPr id="6" name="Content Placeholder 5" descr="jaulian 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209"/>
          <a:stretch>
            <a:fillRect/>
          </a:stretch>
        </p:blipFill>
        <p:spPr>
          <a:xfrm>
            <a:off x="313267" y="914400"/>
            <a:ext cx="85344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Dharmarajika</a:t>
            </a:r>
            <a:r>
              <a:rPr lang="en-US" sz="6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, </a:t>
            </a:r>
            <a:r>
              <a:rPr lang="en-US" sz="60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Taxila</a:t>
            </a:r>
            <a:endParaRPr lang="en-US" sz="60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SL ButterflySP" pitchFamily="34" charset="-34"/>
              <a:cs typeface="PSL ButterflySP" pitchFamily="34" charset="-34"/>
            </a:endParaRPr>
          </a:p>
        </p:txBody>
      </p:sp>
      <p:pic>
        <p:nvPicPr>
          <p:cNvPr id="7" name="Content Placeholder 6" descr="dharmaraji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914400"/>
            <a:ext cx="85344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Takht</a:t>
            </a:r>
            <a:r>
              <a:rPr lang="en-US" sz="6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-e-</a:t>
            </a:r>
            <a:r>
              <a:rPr lang="en-US" sz="60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Bahi</a:t>
            </a:r>
            <a:r>
              <a:rPr lang="en-US" sz="6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 Monastery, Swat</a:t>
            </a:r>
            <a:endParaRPr lang="en-US" sz="60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SL ButterflySP" pitchFamily="34" charset="-34"/>
              <a:cs typeface="PSL ButterflySP" pitchFamily="34" charset="-34"/>
            </a:endParaRPr>
          </a:p>
        </p:txBody>
      </p:sp>
      <p:pic>
        <p:nvPicPr>
          <p:cNvPr id="7" name="Content Placeholder 6" descr="Takh-i-bha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914400"/>
            <a:ext cx="8534400" cy="5394960"/>
          </a:xfrm>
        </p:spPr>
      </p:pic>
      <p:sp>
        <p:nvSpPr>
          <p:cNvPr id="8" name="Oval 7"/>
          <p:cNvSpPr/>
          <p:nvPr/>
        </p:nvSpPr>
        <p:spPr>
          <a:xfrm>
            <a:off x="5105400" y="29718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Takht</a:t>
            </a:r>
            <a:r>
              <a:rPr lang="en-US" sz="6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-e-</a:t>
            </a:r>
            <a:r>
              <a:rPr lang="en-US" sz="60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Bahi</a:t>
            </a:r>
            <a:r>
              <a:rPr lang="en-US" sz="6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 Monastery, Swat</a:t>
            </a:r>
            <a:endParaRPr lang="en-US" sz="60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SL ButterflySP" pitchFamily="34" charset="-34"/>
              <a:cs typeface="PSL ButterflySP" pitchFamily="34" charset="-34"/>
            </a:endParaRPr>
          </a:p>
        </p:txBody>
      </p:sp>
      <p:pic>
        <p:nvPicPr>
          <p:cNvPr id="6" name="Content Placeholder 5" descr="takht-e-bha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914400"/>
            <a:ext cx="86106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Takht</a:t>
            </a:r>
            <a:r>
              <a:rPr lang="en-US" sz="6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-e-</a:t>
            </a:r>
            <a:r>
              <a:rPr lang="en-US" sz="60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Bahi</a:t>
            </a:r>
            <a:r>
              <a:rPr lang="en-US" sz="6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SL ButterflySP" pitchFamily="34" charset="-34"/>
                <a:cs typeface="PSL ButterflySP" pitchFamily="34" charset="-34"/>
              </a:rPr>
              <a:t> Monastery, Swat</a:t>
            </a:r>
            <a:endParaRPr lang="en-US" sz="60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SL ButterflySP" pitchFamily="34" charset="-34"/>
              <a:cs typeface="PSL ButterflySP" pitchFamily="34" charset="-34"/>
            </a:endParaRPr>
          </a:p>
        </p:txBody>
      </p:sp>
      <p:pic>
        <p:nvPicPr>
          <p:cNvPr id="6" name="Content Placeholder 5" descr="Takh-i-bhai temp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40" y="914400"/>
            <a:ext cx="8905935" cy="5715000"/>
          </a:xfrm>
        </p:spPr>
      </p:pic>
      <p:pic>
        <p:nvPicPr>
          <p:cNvPr id="7" name="Content Placeholder 5" descr="takht-e-bha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914400"/>
            <a:ext cx="2133600" cy="141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arrow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03138">
            <a:off x="961849" y="2025733"/>
            <a:ext cx="1066800" cy="803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Gandh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838200"/>
            <a:ext cx="8082457" cy="6019800"/>
          </a:xfr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34560" y="0"/>
            <a:ext cx="8209440" cy="86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Banner" pitchFamily="2" charset="0"/>
                <a:ea typeface="+mn-ea"/>
                <a:cs typeface="+mn-cs"/>
              </a:rPr>
              <a:t>The Buddhist Heritage of Pakistan</a:t>
            </a:r>
            <a:endParaRPr kumimoji="0" lang="en-US" sz="3600" b="1" i="0" u="none" strike="noStrike" kern="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Banne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kistan 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399"/>
            <a:ext cx="9144000" cy="5265879"/>
          </a:xfrm>
          <a:prstGeom prst="rect">
            <a:avLst/>
          </a:prstGeom>
        </p:spPr>
      </p:pic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34560" y="0"/>
            <a:ext cx="8209440" cy="869371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ner" pitchFamily="2" charset="0"/>
              </a:rPr>
              <a:t>The Buddhist Heritage of </a:t>
            </a:r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ner" pitchFamily="2" charset="0"/>
              </a:rPr>
              <a:t>Pakistan</a:t>
            </a:r>
            <a:endParaRPr lang="en-US" sz="36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nner" pitchFamily="2" charset="0"/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20" y="685512"/>
            <a:ext cx="8209440" cy="5427930"/>
          </a:xfrm>
        </p:spPr>
        <p:txBody>
          <a:bodyPr/>
          <a:lstStyle/>
          <a:p>
            <a:pPr algn="ctr" eaLnBrk="1">
              <a:buFont typeface="Wingdings" pitchFamily="2" charset="2"/>
              <a:buNone/>
            </a:pPr>
            <a:endParaRPr lang="en-US" sz="3600" dirty="0" smtClean="0">
              <a:solidFill>
                <a:srgbClr val="FF6600"/>
              </a:solidFill>
              <a:latin typeface="Arial Black" pitchFamily="34" charset="0"/>
            </a:endParaRPr>
          </a:p>
          <a:p>
            <a:pPr algn="ctr" eaLnBrk="1">
              <a:buFont typeface="Wingdings" pitchFamily="2" charset="2"/>
              <a:buNone/>
            </a:pPr>
            <a:endParaRPr lang="en-US" sz="3600" dirty="0" smtClean="0">
              <a:solidFill>
                <a:srgbClr val="FF6600"/>
              </a:solidFill>
              <a:latin typeface="Arial Black" pitchFamily="34" charset="0"/>
            </a:endParaRP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/>
            <a:r>
              <a:rPr lang="en-US" sz="33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ner" pitchFamily="2" charset="0"/>
              </a:rPr>
              <a:t>Historical Background</a:t>
            </a:r>
            <a:endParaRPr lang="en-US" sz="33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nner" pitchFamily="2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82000" cy="5867400"/>
          </a:xfrm>
        </p:spPr>
        <p:txBody>
          <a:bodyPr/>
          <a:lstStyle/>
          <a:p>
            <a:pPr eaLnBrk="1">
              <a:spcBef>
                <a:spcPts val="0"/>
              </a:spcBef>
              <a:spcAft>
                <a:spcPts val="600"/>
              </a:spcAft>
            </a:pP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Gandhara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under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Achaemenid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empire of Persia (600-400 BC.).</a:t>
            </a:r>
          </a:p>
          <a:p>
            <a:pPr eaLnBrk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Invasion of  Alexander the Great (326 BC.).</a:t>
            </a:r>
          </a:p>
          <a:p>
            <a:pPr eaLnBrk="1">
              <a:spcBef>
                <a:spcPts val="0"/>
              </a:spcBef>
              <a:spcAft>
                <a:spcPts val="600"/>
              </a:spcAft>
            </a:pP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Mauryan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Dynasty and spread of Buddhism in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Gandhara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(310-200 BC.).</a:t>
            </a:r>
          </a:p>
          <a:p>
            <a:pPr eaLnBrk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Rule of Indo-Greeks and introduction of sculptural art in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Gandhara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(200 BC.-100 BC.)</a:t>
            </a:r>
          </a:p>
          <a:p>
            <a:pPr eaLnBrk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Scythian Period (100-10 BC.)</a:t>
            </a:r>
          </a:p>
          <a:p>
            <a:pPr eaLnBrk="1">
              <a:spcBef>
                <a:spcPts val="0"/>
              </a:spcBef>
              <a:spcAft>
                <a:spcPts val="600"/>
              </a:spcAft>
            </a:pP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Parthians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conquer  and rule 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Gandhara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(10 BC.- 90 AD.)</a:t>
            </a:r>
          </a:p>
          <a:p>
            <a:pPr eaLnBrk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Reign of Great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Kushans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, the Buddhist Art of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Gandhara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reaches to its climax. (90-465 AD.)</a:t>
            </a:r>
          </a:p>
          <a:p>
            <a:pPr eaLnBrk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Invasion of White Huns and fall of Buddhism in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Gandhara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(465 AD.)</a:t>
            </a:r>
          </a:p>
          <a:p>
            <a:pPr eaLnBrk="1">
              <a:spcBef>
                <a:spcPts val="0"/>
              </a:spcBef>
              <a:spcAft>
                <a:spcPts val="600"/>
              </a:spcAft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8035200" cy="2811175"/>
          </a:xfrm>
        </p:spPr>
        <p:txBody>
          <a:bodyPr/>
          <a:lstStyle/>
          <a:p>
            <a:pPr algn="ctr" eaLnBrk="1">
              <a:buFont typeface="Wingdings" pitchFamily="2" charset="2"/>
              <a:buNone/>
            </a:pPr>
            <a:r>
              <a:rPr lang="en-US" sz="6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ner" pitchFamily="2" charset="0"/>
              </a:rPr>
              <a:t>Cities Of </a:t>
            </a:r>
            <a:r>
              <a:rPr lang="en-US" sz="6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ner" pitchFamily="2" charset="0"/>
              </a:rPr>
              <a:t>Gandhara</a:t>
            </a:r>
            <a:endParaRPr lang="en-US" sz="66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n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Bhir M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914400"/>
            <a:ext cx="8550991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WordArt 5"/>
          <p:cNvSpPr>
            <a:spLocks noChangeArrowheads="1" noChangeShapeType="1" noTextEdit="1"/>
          </p:cNvSpPr>
          <p:nvPr/>
        </p:nvSpPr>
        <p:spPr bwMode="auto">
          <a:xfrm>
            <a:off x="1242720" y="228600"/>
            <a:ext cx="7901280" cy="533399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th-TH" sz="3200" b="1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0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Bhir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Mound the First City of </a:t>
            </a:r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Taxila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Founded by </a:t>
            </a:r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Acamenians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of Persia in 600 BC.</a:t>
            </a:r>
            <a:endParaRPr lang="th-TH" kern="10" dirty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040" y="914400"/>
            <a:ext cx="8558160" cy="618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WordArt 5"/>
          <p:cNvSpPr>
            <a:spLocks noChangeArrowheads="1" noChangeShapeType="1" noTextEdit="1"/>
          </p:cNvSpPr>
          <p:nvPr/>
        </p:nvSpPr>
        <p:spPr bwMode="auto">
          <a:xfrm>
            <a:off x="1359361" y="293791"/>
            <a:ext cx="6737760" cy="224664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th-TH" b="1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  <a:cs typeface="Times New Roman"/>
              </a:rPr>
              <a:t>Sirkap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  <a:cs typeface="Times New Roman"/>
              </a:rPr>
              <a:t> the Second Capital City of </a:t>
            </a:r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  <a:cs typeface="Times New Roman"/>
              </a:rPr>
              <a:t>Taxila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  <a:cs typeface="Times New Roman"/>
              </a:rPr>
              <a:t> founded by Indo-Greeks in 200 BC.</a:t>
            </a:r>
            <a:endParaRPr lang="th-TH" kern="10" dirty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5" descr="Sirsukh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799" y="914400"/>
            <a:ext cx="8530803" cy="6400800"/>
          </a:xfrm>
        </p:spPr>
      </p:pic>
      <p:sp>
        <p:nvSpPr>
          <p:cNvPr id="4" name="Rectangle 3"/>
          <p:cNvSpPr/>
          <p:nvPr/>
        </p:nvSpPr>
        <p:spPr>
          <a:xfrm>
            <a:off x="1447800" y="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  <a:cs typeface="Times New Roman"/>
              </a:rPr>
              <a:t>Sirsukh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  <a:cs typeface="Times New Roman"/>
              </a:rPr>
              <a:t>, the third Capital City of </a:t>
            </a:r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  <a:cs typeface="Times New Roman"/>
              </a:rPr>
              <a:t>Taxila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  <a:cs typeface="Times New Roman"/>
              </a:rPr>
              <a:t> Founded by </a:t>
            </a:r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  <a:cs typeface="Times New Roman"/>
              </a:rPr>
              <a:t>Kushans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  <a:cs typeface="Times New Roman"/>
              </a:rPr>
              <a:t> in 200 AD.</a:t>
            </a:r>
            <a:endParaRPr lang="th-TH" kern="10" dirty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4"/>
          <p:cNvSpPr>
            <a:spLocks noChangeArrowheads="1" noChangeShapeType="1" noTextEdit="1"/>
          </p:cNvSpPr>
          <p:nvPr/>
        </p:nvSpPr>
        <p:spPr bwMode="auto">
          <a:xfrm>
            <a:off x="457200" y="2819400"/>
            <a:ext cx="8098560" cy="914496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th-TH" sz="3300" b="1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2133600"/>
            <a:ext cx="7696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Banner" pitchFamily="2" charset="0"/>
              </a:rPr>
              <a:t>Temples, Monasteries and </a:t>
            </a:r>
            <a:r>
              <a:rPr lang="en-GB" sz="6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Banner" pitchFamily="2" charset="0"/>
              </a:rPr>
              <a:t>Stupas</a:t>
            </a:r>
            <a:endParaRPr lang="th-TH" sz="6600" b="1" kern="10" dirty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Bann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Jandial te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8534400" cy="640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WordArt 5"/>
          <p:cNvSpPr>
            <a:spLocks noChangeArrowheads="1" noChangeShapeType="1" noTextEdit="1"/>
          </p:cNvSpPr>
          <p:nvPr/>
        </p:nvSpPr>
        <p:spPr bwMode="auto">
          <a:xfrm>
            <a:off x="2610720" y="227544"/>
            <a:ext cx="4088160" cy="285150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th-TH" b="1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147935"/>
            <a:ext cx="784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Jandial</a:t>
            </a:r>
            <a:r>
              <a:rPr lang="en-GB" sz="3200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Temple (2nd Century BC.)</a:t>
            </a:r>
            <a:endParaRPr lang="th-TH" sz="3200" kern="10" dirty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Dharmarajika Stupa, Taxila (300 BC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914400"/>
            <a:ext cx="8534400" cy="6401473"/>
          </a:xfrm>
        </p:spPr>
      </p:pic>
      <p:sp>
        <p:nvSpPr>
          <p:cNvPr id="43011" name="WordArt 6"/>
          <p:cNvSpPr>
            <a:spLocks noChangeArrowheads="1" noChangeShapeType="1" noTextEdit="1"/>
          </p:cNvSpPr>
          <p:nvPr/>
        </p:nvSpPr>
        <p:spPr bwMode="auto">
          <a:xfrm>
            <a:off x="1372320" y="358598"/>
            <a:ext cx="6168960" cy="224664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th-TH" b="1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Dharmarajika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</a:t>
            </a:r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Stupa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, </a:t>
            </a:r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Taxila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,  </a:t>
            </a:r>
            <a:endParaRPr lang="en-US" kern="10" dirty="0" smtClean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latin typeface="Berlin Sans FB" pitchFamily="34" charset="0"/>
            </a:endParaRPr>
          </a:p>
          <a:p>
            <a:pPr algn="ctr"/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Founded 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by </a:t>
            </a:r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Ashoka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in 3rd Century BC.</a:t>
            </a:r>
            <a:endParaRPr lang="th-TH" kern="10" dirty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8" descr="01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941987"/>
            <a:ext cx="8534400" cy="6401077"/>
          </a:xfrm>
        </p:spPr>
      </p:pic>
      <p:sp>
        <p:nvSpPr>
          <p:cNvPr id="44035" name="WordArt 10"/>
          <p:cNvSpPr>
            <a:spLocks noChangeArrowheads="1" noChangeShapeType="1" noTextEdit="1"/>
          </p:cNvSpPr>
          <p:nvPr/>
        </p:nvSpPr>
        <p:spPr bwMode="auto">
          <a:xfrm>
            <a:off x="1372320" y="358598"/>
            <a:ext cx="6168960" cy="224664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th-TH" b="1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0"/>
            <a:ext cx="784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Dharmarajika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</a:t>
            </a:r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Stupa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, </a:t>
            </a:r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Taxila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,  </a:t>
            </a:r>
            <a:endParaRPr lang="en-US" kern="10" dirty="0" smtClean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latin typeface="Berlin Sans FB" pitchFamily="34" charset="0"/>
            </a:endParaRPr>
          </a:p>
          <a:p>
            <a:pPr algn="ctr"/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Founded 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by </a:t>
            </a:r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Ashoka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in 3rd Century BC.</a:t>
            </a:r>
            <a:endParaRPr lang="th-TH" kern="10" dirty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Mankiya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8534400" cy="638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2155681" y="164178"/>
            <a:ext cx="5941440" cy="42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6" tIns="41469" rIns="82936" bIns="41469"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45060" name="WordArt 8"/>
          <p:cNvSpPr>
            <a:spLocks noChangeArrowheads="1" noChangeShapeType="1" noTextEdit="1"/>
          </p:cNvSpPr>
          <p:nvPr/>
        </p:nvSpPr>
        <p:spPr bwMode="auto">
          <a:xfrm>
            <a:off x="1098720" y="293791"/>
            <a:ext cx="7326720" cy="224664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th-TH" b="1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0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Mankiala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</a:t>
            </a:r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Stupa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near </a:t>
            </a:r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Rawat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(Rawalpindi)  </a:t>
            </a:r>
            <a:endParaRPr lang="en-US" kern="10" dirty="0" smtClean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latin typeface="Berlin Sans FB" pitchFamily="34" charset="0"/>
            </a:endParaRPr>
          </a:p>
          <a:p>
            <a:pPr algn="ctr"/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Founded 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by </a:t>
            </a:r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Ashoka</a:t>
            </a:r>
            <a:r>
              <a:rPr lang="en-US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in 3rd Century BC.</a:t>
            </a:r>
            <a:endParaRPr lang="th-TH" kern="10" dirty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Taxila</a:t>
            </a:r>
            <a:r>
              <a:rPr lang="en-US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- </a:t>
            </a:r>
            <a:r>
              <a:rPr lang="en-US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Gandhara</a:t>
            </a:r>
            <a:endParaRPr lang="en-US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Content Placeholder 3" descr="732px-Ancient_indi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80576" cy="5943600"/>
          </a:xfrm>
        </p:spPr>
      </p:pic>
      <p:pic>
        <p:nvPicPr>
          <p:cNvPr id="5" name="Picture 4" descr="Animated Gif Dots (27)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5230" y="1665514"/>
            <a:ext cx="5334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 descr="1 (117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701120" cy="577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WordArt 7"/>
          <p:cNvSpPr>
            <a:spLocks noChangeArrowheads="1" noChangeShapeType="1" noTextEdit="1"/>
          </p:cNvSpPr>
          <p:nvPr/>
        </p:nvSpPr>
        <p:spPr bwMode="auto">
          <a:xfrm>
            <a:off x="1566720" y="358598"/>
            <a:ext cx="5857920" cy="286590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th-TH" b="1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0"/>
            <a:ext cx="784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Jaulian</a:t>
            </a:r>
            <a:r>
              <a:rPr lang="en-US" sz="2800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Monastery, </a:t>
            </a:r>
            <a:r>
              <a:rPr lang="en-US" sz="2800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Taxila</a:t>
            </a:r>
            <a:r>
              <a:rPr lang="en-US" sz="2800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</a:t>
            </a:r>
            <a:endParaRPr lang="en-US" sz="2800" kern="10" dirty="0" smtClean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latin typeface="Berlin Sans FB" pitchFamily="34" charset="0"/>
            </a:endParaRPr>
          </a:p>
          <a:p>
            <a:pPr algn="ctr"/>
            <a:r>
              <a:rPr lang="en-US" sz="2800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(</a:t>
            </a:r>
            <a:r>
              <a:rPr lang="en-US" sz="2800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2nd-5th Century AD.)</a:t>
            </a:r>
            <a:endParaRPr lang="th-TH" sz="2800" kern="10" dirty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Kunala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914400"/>
            <a:ext cx="8017920" cy="5749084"/>
          </a:xfrm>
        </p:spPr>
      </p:pic>
      <p:sp>
        <p:nvSpPr>
          <p:cNvPr id="47107" name="WordArt 7"/>
          <p:cNvSpPr>
            <a:spLocks noChangeArrowheads="1" noChangeShapeType="1" noTextEdit="1"/>
          </p:cNvSpPr>
          <p:nvPr/>
        </p:nvSpPr>
        <p:spPr bwMode="auto">
          <a:xfrm>
            <a:off x="718560" y="227544"/>
            <a:ext cx="7292160" cy="285150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th-TH" b="1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0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Kunala</a:t>
            </a:r>
            <a:r>
              <a:rPr lang="en-US" sz="2800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</a:t>
            </a:r>
            <a:r>
              <a:rPr lang="en-US" sz="2800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Stupa</a:t>
            </a:r>
            <a:r>
              <a:rPr lang="en-US" sz="2800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, </a:t>
            </a:r>
            <a:r>
              <a:rPr lang="en-US" sz="2800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Taxila</a:t>
            </a:r>
            <a:r>
              <a:rPr lang="en-US" sz="2800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Founded by </a:t>
            </a:r>
            <a:r>
              <a:rPr lang="en-US" sz="2800" kern="10" dirty="0" err="1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Ashoka</a:t>
            </a:r>
            <a:r>
              <a:rPr lang="en-US" sz="2800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 </a:t>
            </a:r>
            <a:endParaRPr lang="en-US" sz="2800" kern="10" dirty="0" smtClean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latin typeface="Berlin Sans FB" pitchFamily="34" charset="0"/>
            </a:endParaRPr>
          </a:p>
          <a:p>
            <a:pPr algn="ctr"/>
            <a:r>
              <a:rPr lang="en-US" sz="2800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in </a:t>
            </a:r>
            <a:r>
              <a:rPr lang="en-US" sz="2800" kern="10" dirty="0" smtClean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Berlin Sans FB" pitchFamily="34" charset="0"/>
              </a:rPr>
              <a:t>3rd Century BC.</a:t>
            </a:r>
            <a:endParaRPr lang="th-TH" sz="2800" kern="10" dirty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Mohra Morad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800480" cy="585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2610720" y="227544"/>
            <a:ext cx="6533279" cy="570300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th-TH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0"/>
            <a:ext cx="784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 smtClean="0">
                <a:latin typeface="Berlin Sans FB" pitchFamily="34" charset="0"/>
              </a:rPr>
              <a:t>Mohra</a:t>
            </a:r>
            <a:r>
              <a:rPr lang="en-GB" dirty="0" smtClean="0">
                <a:latin typeface="Berlin Sans FB" pitchFamily="34" charset="0"/>
              </a:rPr>
              <a:t> </a:t>
            </a:r>
            <a:r>
              <a:rPr lang="en-GB" dirty="0" err="1" smtClean="0">
                <a:latin typeface="Berlin Sans FB" pitchFamily="34" charset="0"/>
              </a:rPr>
              <a:t>Moradu</a:t>
            </a:r>
            <a:r>
              <a:rPr lang="en-GB" dirty="0" smtClean="0">
                <a:latin typeface="Berlin Sans FB" pitchFamily="34" charset="0"/>
              </a:rPr>
              <a:t> Monastery, </a:t>
            </a:r>
            <a:r>
              <a:rPr lang="en-GB" dirty="0" err="1" smtClean="0">
                <a:latin typeface="Berlin Sans FB" pitchFamily="34" charset="0"/>
              </a:rPr>
              <a:t>Taxila</a:t>
            </a:r>
            <a:endParaRPr lang="en-GB" dirty="0" smtClean="0">
              <a:latin typeface="Berlin Sans FB" pitchFamily="34" charset="0"/>
            </a:endParaRPr>
          </a:p>
          <a:p>
            <a:pPr algn="ctr"/>
            <a:r>
              <a:rPr lang="en-GB" dirty="0" err="1" smtClean="0">
                <a:latin typeface="Berlin Sans FB" pitchFamily="34" charset="0"/>
              </a:rPr>
              <a:t>Kushan</a:t>
            </a:r>
            <a:r>
              <a:rPr lang="en-GB" dirty="0" smtClean="0">
                <a:latin typeface="Berlin Sans FB" pitchFamily="34" charset="0"/>
              </a:rPr>
              <a:t> Period (200-500 AD.)</a:t>
            </a:r>
            <a:endParaRPr lang="th-TH" dirty="0"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Bahlar T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95774"/>
            <a:ext cx="7968960" cy="596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WordArt 5"/>
          <p:cNvSpPr>
            <a:spLocks noChangeArrowheads="1" noChangeShapeType="1" noTextEdit="1"/>
          </p:cNvSpPr>
          <p:nvPr/>
        </p:nvSpPr>
        <p:spPr bwMode="auto">
          <a:xfrm>
            <a:off x="825120" y="227544"/>
            <a:ext cx="7862400" cy="285150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th-TH" b="1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0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Berlin Sans FB" pitchFamily="34" charset="0"/>
              </a:rPr>
              <a:t>Bhallar</a:t>
            </a:r>
            <a:r>
              <a:rPr lang="en-US" dirty="0" smtClean="0">
                <a:latin typeface="Berlin Sans FB" pitchFamily="34" charset="0"/>
              </a:rPr>
              <a:t> Top </a:t>
            </a:r>
            <a:r>
              <a:rPr lang="en-US" dirty="0" err="1" smtClean="0">
                <a:latin typeface="Berlin Sans FB" pitchFamily="34" charset="0"/>
              </a:rPr>
              <a:t>Stupa</a:t>
            </a:r>
            <a:r>
              <a:rPr lang="en-US" dirty="0" smtClean="0">
                <a:latin typeface="Berlin Sans FB" pitchFamily="34" charset="0"/>
              </a:rPr>
              <a:t>, </a:t>
            </a:r>
            <a:r>
              <a:rPr lang="en-US" dirty="0" err="1" smtClean="0">
                <a:latin typeface="Berlin Sans FB" pitchFamily="34" charset="0"/>
              </a:rPr>
              <a:t>Taxila</a:t>
            </a:r>
            <a:r>
              <a:rPr lang="en-US" dirty="0" smtClean="0">
                <a:latin typeface="Berlin Sans FB" pitchFamily="34" charset="0"/>
              </a:rPr>
              <a:t>, </a:t>
            </a:r>
            <a:r>
              <a:rPr lang="en-US" dirty="0" err="1" smtClean="0">
                <a:latin typeface="Berlin Sans FB" pitchFamily="34" charset="0"/>
              </a:rPr>
              <a:t>Kushan</a:t>
            </a:r>
            <a:r>
              <a:rPr lang="en-US" dirty="0" smtClean="0">
                <a:latin typeface="Berlin Sans FB" pitchFamily="34" charset="0"/>
              </a:rPr>
              <a:t> Period </a:t>
            </a:r>
            <a:endParaRPr lang="en-US" dirty="0" smtClean="0">
              <a:latin typeface="Berlin Sans FB" pitchFamily="34" charset="0"/>
            </a:endParaRPr>
          </a:p>
          <a:p>
            <a:pPr algn="ctr"/>
            <a:r>
              <a:rPr lang="en-US" dirty="0" smtClean="0">
                <a:latin typeface="Berlin Sans FB" pitchFamily="34" charset="0"/>
              </a:rPr>
              <a:t>(</a:t>
            </a:r>
            <a:r>
              <a:rPr lang="en-US" dirty="0" smtClean="0">
                <a:latin typeface="Berlin Sans FB" pitchFamily="34" charset="0"/>
              </a:rPr>
              <a:t>2nd - 5th Century AD.)</a:t>
            </a:r>
            <a:endParaRPr lang="th-TH" dirty="0"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Bhamala_Panoram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9144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WordArt 6"/>
          <p:cNvSpPr>
            <a:spLocks noChangeArrowheads="1" noChangeShapeType="1" noTextEdit="1"/>
          </p:cNvSpPr>
          <p:nvPr/>
        </p:nvSpPr>
        <p:spPr bwMode="auto">
          <a:xfrm>
            <a:off x="1566720" y="227544"/>
            <a:ext cx="5398560" cy="285150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th-TH" b="1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0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tx2"/>
                </a:solidFill>
                <a:latin typeface="Berlin Sans FB" pitchFamily="34" charset="0"/>
              </a:rPr>
              <a:t>Bhamala</a:t>
            </a:r>
            <a:r>
              <a:rPr lang="en-US" sz="2800" dirty="0" smtClean="0">
                <a:solidFill>
                  <a:schemeClr val="tx2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Berlin Sans FB" pitchFamily="34" charset="0"/>
              </a:rPr>
              <a:t>Stupa</a:t>
            </a:r>
            <a:r>
              <a:rPr lang="en-US" sz="2800" dirty="0" smtClean="0">
                <a:solidFill>
                  <a:schemeClr val="tx2"/>
                </a:solidFill>
                <a:latin typeface="Berlin Sans FB" pitchFamily="34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Berlin Sans FB" pitchFamily="34" charset="0"/>
              </a:rPr>
              <a:t>Taxila</a:t>
            </a:r>
            <a:r>
              <a:rPr lang="en-US" sz="2800" dirty="0" smtClean="0">
                <a:solidFill>
                  <a:schemeClr val="tx2"/>
                </a:solidFill>
                <a:latin typeface="Berlin Sans FB" pitchFamily="34" charset="0"/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  <a:latin typeface="Berlin Sans FB" pitchFamily="34" charset="0"/>
              </a:rPr>
              <a:t>(</a:t>
            </a:r>
            <a:r>
              <a:rPr lang="en-US" sz="2800" dirty="0" smtClean="0">
                <a:solidFill>
                  <a:schemeClr val="tx2"/>
                </a:solidFill>
                <a:latin typeface="Berlin Sans FB" pitchFamily="34" charset="0"/>
              </a:rPr>
              <a:t>4th-6th Century AD.)</a:t>
            </a:r>
            <a:endParaRPr lang="th-TH" sz="2800" dirty="0">
              <a:solidFill>
                <a:schemeClr val="tx2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Takht Bahi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2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4"/>
          <p:cNvSpPr>
            <a:spLocks noChangeArrowheads="1" noChangeShapeType="1" noTextEdit="1"/>
          </p:cNvSpPr>
          <p:nvPr/>
        </p:nvSpPr>
        <p:spPr bwMode="auto">
          <a:xfrm>
            <a:off x="587520" y="227544"/>
            <a:ext cx="7490880" cy="285150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th-TH" b="1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52227" name="Picture 5" descr="Buddhist site ButKara-Swat 300 BC to 500 AD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941987"/>
            <a:ext cx="7804800" cy="5839813"/>
          </a:xfrm>
        </p:spPr>
      </p:pic>
      <p:sp>
        <p:nvSpPr>
          <p:cNvPr id="4" name="Rectangle 3"/>
          <p:cNvSpPr/>
          <p:nvPr/>
        </p:nvSpPr>
        <p:spPr>
          <a:xfrm>
            <a:off x="1371600" y="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Berlin Sans FB" pitchFamily="34" charset="0"/>
              </a:rPr>
              <a:t>Butkara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Stupa</a:t>
            </a:r>
            <a:r>
              <a:rPr lang="en-US" dirty="0" smtClean="0">
                <a:latin typeface="Berlin Sans FB" pitchFamily="34" charset="0"/>
              </a:rPr>
              <a:t>, </a:t>
            </a:r>
            <a:r>
              <a:rPr lang="en-US" dirty="0" err="1" smtClean="0">
                <a:latin typeface="Berlin Sans FB" pitchFamily="34" charset="0"/>
              </a:rPr>
              <a:t>Saidu</a:t>
            </a:r>
            <a:r>
              <a:rPr lang="en-US" dirty="0" smtClean="0">
                <a:latin typeface="Berlin Sans FB" pitchFamily="34" charset="0"/>
              </a:rPr>
              <a:t> Sharif </a:t>
            </a:r>
            <a:endParaRPr lang="en-US" dirty="0" smtClean="0">
              <a:latin typeface="Berlin Sans FB" pitchFamily="34" charset="0"/>
            </a:endParaRPr>
          </a:p>
          <a:p>
            <a:pPr algn="ctr"/>
            <a:r>
              <a:rPr lang="en-US" dirty="0" smtClean="0">
                <a:latin typeface="Berlin Sans FB" pitchFamily="34" charset="0"/>
              </a:rPr>
              <a:t>(</a:t>
            </a:r>
            <a:r>
              <a:rPr lang="en-US" dirty="0" smtClean="0">
                <a:latin typeface="Berlin Sans FB" pitchFamily="34" charset="0"/>
              </a:rPr>
              <a:t>3rd Century BC-5th Century AD.)</a:t>
            </a:r>
            <a:endParaRPr lang="th-TH" dirty="0"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WordArt 4"/>
          <p:cNvSpPr>
            <a:spLocks noChangeArrowheads="1" noChangeShapeType="1" noTextEdit="1"/>
          </p:cNvSpPr>
          <p:nvPr/>
        </p:nvSpPr>
        <p:spPr bwMode="auto">
          <a:xfrm>
            <a:off x="781920" y="227544"/>
            <a:ext cx="7250400" cy="285150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th-TH" b="1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53251" name="Picture 5" descr="Buddhist Stupa Shingardar-Swat(200-500 AD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4600" y="901264"/>
            <a:ext cx="4368960" cy="5839813"/>
          </a:xfrm>
        </p:spPr>
      </p:pic>
      <p:sp>
        <p:nvSpPr>
          <p:cNvPr id="4" name="Rectangle 3"/>
          <p:cNvSpPr/>
          <p:nvPr/>
        </p:nvSpPr>
        <p:spPr>
          <a:xfrm>
            <a:off x="1524000" y="0"/>
            <a:ext cx="762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tx2"/>
                </a:solidFill>
                <a:latin typeface="Berlin Sans FB" pitchFamily="34" charset="0"/>
              </a:rPr>
              <a:t>Shingar</a:t>
            </a:r>
            <a:r>
              <a:rPr lang="en-US" sz="2800" dirty="0" smtClean="0">
                <a:solidFill>
                  <a:schemeClr val="tx2"/>
                </a:solidFill>
                <a:latin typeface="Berlin Sans FB" pitchFamily="34" charset="0"/>
              </a:rPr>
              <a:t> Dar </a:t>
            </a:r>
            <a:r>
              <a:rPr lang="en-US" sz="2800" dirty="0" err="1" smtClean="0">
                <a:solidFill>
                  <a:schemeClr val="tx2"/>
                </a:solidFill>
                <a:latin typeface="Berlin Sans FB" pitchFamily="34" charset="0"/>
              </a:rPr>
              <a:t>Stupa</a:t>
            </a:r>
            <a:r>
              <a:rPr lang="en-US" sz="2800" dirty="0" smtClean="0">
                <a:solidFill>
                  <a:schemeClr val="tx2"/>
                </a:solidFill>
                <a:latin typeface="Berlin Sans FB" pitchFamily="34" charset="0"/>
              </a:rPr>
              <a:t>, Swat </a:t>
            </a:r>
            <a:endParaRPr lang="en-US" sz="2800" dirty="0" smtClean="0">
              <a:solidFill>
                <a:schemeClr val="tx2"/>
              </a:solidFill>
              <a:latin typeface="Berlin Sans FB" pitchFamily="34" charset="0"/>
            </a:endParaRPr>
          </a:p>
          <a:p>
            <a:pPr algn="ctr"/>
            <a:r>
              <a:rPr lang="en-US" sz="2800" dirty="0" smtClean="0">
                <a:solidFill>
                  <a:schemeClr val="tx2"/>
                </a:solidFill>
                <a:latin typeface="Berlin Sans FB" pitchFamily="34" charset="0"/>
              </a:rPr>
              <a:t>(</a:t>
            </a:r>
            <a:r>
              <a:rPr lang="en-US" sz="2800" dirty="0" smtClean="0">
                <a:solidFill>
                  <a:schemeClr val="tx2"/>
                </a:solidFill>
                <a:latin typeface="Berlin Sans FB" pitchFamily="34" charset="0"/>
              </a:rPr>
              <a:t>3rd Century BC - 5th Century AD.)</a:t>
            </a:r>
            <a:endParaRPr lang="th-TH" sz="2800" dirty="0">
              <a:solidFill>
                <a:schemeClr val="tx2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1"/>
          <p:cNvSpPr>
            <a:spLocks noGrp="1"/>
          </p:cNvSpPr>
          <p:nvPr>
            <p:ph/>
          </p:nvPr>
        </p:nvSpPr>
        <p:spPr>
          <a:xfrm>
            <a:off x="489600" y="1679217"/>
            <a:ext cx="8210880" cy="5839814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401" y="512694"/>
            <a:ext cx="7905600" cy="563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981200" y="0"/>
            <a:ext cx="6629039" cy="578941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2"/>
                </a:solidFill>
                <a:latin typeface="Berlin Sans FB" pitchFamily="34" charset="0"/>
              </a:rPr>
              <a:t>Asoka Rock Edicts, </a:t>
            </a:r>
            <a:r>
              <a:rPr lang="en-US" sz="2800" b="1" dirty="0" err="1" smtClean="0">
                <a:solidFill>
                  <a:schemeClr val="tx2"/>
                </a:solidFill>
                <a:latin typeface="Berlin Sans FB" pitchFamily="34" charset="0"/>
              </a:rPr>
              <a:t>Mansehra</a:t>
            </a:r>
            <a:endParaRPr lang="en-US" sz="2800" b="1" dirty="0" smtClean="0">
              <a:solidFill>
                <a:schemeClr val="tx2"/>
              </a:solidFill>
              <a:latin typeface="Berlin Sans FB" pitchFamily="34" charset="0"/>
            </a:endParaRPr>
          </a:p>
        </p:txBody>
      </p:sp>
      <p:pic>
        <p:nvPicPr>
          <p:cNvPr id="55299" name="Picture 3" descr="Asoka Rock Edicts, Mansehr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2801" y="720076"/>
            <a:ext cx="4191840" cy="2989754"/>
          </a:xfrm>
        </p:spPr>
      </p:pic>
      <p:pic>
        <p:nvPicPr>
          <p:cNvPr id="55300" name="Picture 4" descr="Asoka Rock Edicts 1, Mansehr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3761" y="3810641"/>
            <a:ext cx="4305600" cy="2942229"/>
          </a:xfrm>
        </p:spPr>
      </p:pic>
      <p:pic>
        <p:nvPicPr>
          <p:cNvPr id="55301" name="Picture 5" descr="Asoka Rock Edicts, Mansehra,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953600" y="3734313"/>
            <a:ext cx="4000320" cy="2981113"/>
          </a:xfrm>
        </p:spPr>
      </p:pic>
      <p:pic>
        <p:nvPicPr>
          <p:cNvPr id="55302" name="Picture 6" descr="Ashokan Rock Edict III Mansehra (5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181120" y="780562"/>
            <a:ext cx="3733920" cy="28010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ner" pitchFamily="2" charset="0"/>
              </a:rPr>
              <a:t>Gandhararatha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ner" pitchFamily="2" charset="0"/>
              </a:rPr>
              <a:t>/</a:t>
            </a:r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ner" pitchFamily="2" charset="0"/>
              </a:rPr>
              <a:t>Gandhararastra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ner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1143000"/>
            <a:ext cx="5715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Bangle" pitchFamily="2" charset="0"/>
              </a:rPr>
              <a:t>Phra</a:t>
            </a:r>
            <a:r>
              <a:rPr lang="en-US" sz="2800" b="1" dirty="0" smtClean="0">
                <a:latin typeface="Bangle" pitchFamily="2" charset="0"/>
              </a:rPr>
              <a:t> </a:t>
            </a:r>
            <a:r>
              <a:rPr lang="en-US" sz="2800" b="1" dirty="0" err="1" smtClean="0">
                <a:latin typeface="Bangle" pitchFamily="2" charset="0"/>
              </a:rPr>
              <a:t>Gandhararastra</a:t>
            </a:r>
            <a:r>
              <a:rPr lang="en-US" sz="2800" b="1" dirty="0" smtClean="0">
                <a:latin typeface="Bangle" pitchFamily="2" charset="0"/>
              </a:rPr>
              <a:t> </a:t>
            </a:r>
            <a:r>
              <a:rPr lang="th-TH" sz="2800" b="1" dirty="0" smtClean="0">
                <a:latin typeface="TH Niramit AS" pitchFamily="2" charset="-34"/>
                <a:cs typeface="TH Niramit AS" pitchFamily="2" charset="-34"/>
              </a:rPr>
              <a:t>พระคันธารราษฎร์</a:t>
            </a:r>
            <a:r>
              <a:rPr lang="th-TH" sz="2800" dirty="0" smtClean="0">
                <a:latin typeface="TH Niramit AS" pitchFamily="2" charset="-34"/>
                <a:cs typeface="TH Niramit AS" pitchFamily="2" charset="-34"/>
              </a:rPr>
              <a:t> </a:t>
            </a:r>
            <a:r>
              <a:rPr lang="en-US" sz="2800" b="1" dirty="0" smtClean="0">
                <a:latin typeface="Bangle" pitchFamily="2" charset="0"/>
              </a:rPr>
              <a:t>is </a:t>
            </a:r>
            <a:r>
              <a:rPr lang="en-US" sz="2800" b="1" dirty="0" smtClean="0">
                <a:latin typeface="Bangle" pitchFamily="2" charset="0"/>
              </a:rPr>
              <a:t>enshrined in </a:t>
            </a:r>
            <a:r>
              <a:rPr lang="en-US" sz="2800" b="1" dirty="0" err="1" smtClean="0">
                <a:latin typeface="Bangle" pitchFamily="2" charset="0"/>
              </a:rPr>
              <a:t>Wat</a:t>
            </a:r>
            <a:r>
              <a:rPr lang="en-US" sz="2800" b="1" dirty="0" smtClean="0">
                <a:latin typeface="Bangle" pitchFamily="2" charset="0"/>
              </a:rPr>
              <a:t> Na </a:t>
            </a:r>
            <a:r>
              <a:rPr lang="en-US" sz="2800" b="1" dirty="0" err="1" smtClean="0">
                <a:latin typeface="Bangle" pitchFamily="2" charset="0"/>
              </a:rPr>
              <a:t>Phra</a:t>
            </a:r>
            <a:r>
              <a:rPr lang="en-US" sz="2800" b="1" dirty="0" smtClean="0">
                <a:latin typeface="Bangle" pitchFamily="2" charset="0"/>
              </a:rPr>
              <a:t> </a:t>
            </a:r>
            <a:r>
              <a:rPr lang="en-US" sz="2800" b="1" dirty="0" err="1" smtClean="0">
                <a:latin typeface="Bangle" pitchFamily="2" charset="0"/>
              </a:rPr>
              <a:t>Meru</a:t>
            </a:r>
            <a:r>
              <a:rPr lang="en-US" sz="2800" b="1" dirty="0" smtClean="0">
                <a:latin typeface="Bangle" pitchFamily="2" charset="0"/>
              </a:rPr>
              <a:t> in Ayutthaya.</a:t>
            </a:r>
          </a:p>
          <a:p>
            <a:endParaRPr lang="en-US" sz="2800" b="1" dirty="0" smtClean="0">
              <a:latin typeface="Bangle" pitchFamily="2" charset="0"/>
            </a:endParaRPr>
          </a:p>
          <a:p>
            <a:r>
              <a:rPr lang="en-US" sz="2800" b="1" dirty="0" smtClean="0">
                <a:latin typeface="Bangle" pitchFamily="2" charset="0"/>
              </a:rPr>
              <a:t>The Buddha image is of the </a:t>
            </a:r>
            <a:r>
              <a:rPr lang="en-US" sz="2800" b="1" dirty="0" err="1" smtClean="0">
                <a:latin typeface="Bangle" pitchFamily="2" charset="0"/>
              </a:rPr>
              <a:t>Dvaravati</a:t>
            </a:r>
            <a:r>
              <a:rPr lang="en-US" sz="2800" b="1" dirty="0" smtClean="0">
                <a:latin typeface="Bangle" pitchFamily="2" charset="0"/>
              </a:rPr>
              <a:t> period (6-13 century). The size is 5.20 meter height and 1.70 meter width.</a:t>
            </a:r>
          </a:p>
          <a:p>
            <a:endParaRPr lang="en-US" sz="2800" b="1" dirty="0" smtClean="0">
              <a:latin typeface="Bangle" pitchFamily="2" charset="0"/>
            </a:endParaRPr>
          </a:p>
          <a:p>
            <a:r>
              <a:rPr lang="en-US" sz="2800" b="1" dirty="0" smtClean="0">
                <a:latin typeface="Bangle" pitchFamily="2" charset="0"/>
              </a:rPr>
              <a:t>It is said that there are only 6 images of this type and 5 are in Thailand and 1 is in Indonesia.</a:t>
            </a:r>
          </a:p>
        </p:txBody>
      </p:sp>
      <p:pic>
        <p:nvPicPr>
          <p:cNvPr id="7" name="Content Placeholder 6" descr="พระคันธารราฐ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000" t="12042" r="25000" b="18384"/>
          <a:stretch>
            <a:fillRect/>
          </a:stretch>
        </p:blipFill>
        <p:spPr>
          <a:xfrm>
            <a:off x="304800" y="939800"/>
            <a:ext cx="2590800" cy="561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14400" y="0"/>
            <a:ext cx="8229600" cy="944739"/>
          </a:xfrm>
        </p:spPr>
        <p:txBody>
          <a:bodyPr/>
          <a:lstStyle/>
          <a:p>
            <a:r>
              <a:rPr lang="en-US" sz="3200" b="1" dirty="0" err="1" smtClean="0">
                <a:solidFill>
                  <a:schemeClr val="tx2"/>
                </a:solidFill>
                <a:latin typeface="Berlin Sans FB" pitchFamily="34" charset="0"/>
              </a:rPr>
              <a:t>Jaba</a:t>
            </a:r>
            <a:r>
              <a:rPr lang="en-US" sz="3200" b="1" dirty="0" smtClean="0">
                <a:solidFill>
                  <a:schemeClr val="tx2"/>
                </a:solidFill>
                <a:latin typeface="Berlin Sans FB" pitchFamily="34" charset="0"/>
              </a:rPr>
              <a:t> Rock Painting, </a:t>
            </a:r>
            <a:r>
              <a:rPr lang="en-US" sz="3200" b="1" dirty="0" err="1" smtClean="0">
                <a:solidFill>
                  <a:schemeClr val="tx2"/>
                </a:solidFill>
                <a:latin typeface="Berlin Sans FB" pitchFamily="34" charset="0"/>
              </a:rPr>
              <a:t>Mansehra</a:t>
            </a:r>
            <a:r>
              <a:rPr lang="en-US" sz="3200" b="1" dirty="0" smtClean="0">
                <a:solidFill>
                  <a:schemeClr val="tx2"/>
                </a:solidFill>
                <a:latin typeface="Berlin Sans FB" pitchFamily="34" charset="0"/>
              </a:rPr>
              <a:t> </a:t>
            </a:r>
          </a:p>
        </p:txBody>
      </p:sp>
      <p:pic>
        <p:nvPicPr>
          <p:cNvPr id="56323" name="Picture 3" descr="Jaba Rock inscription or Painting I j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57440" y="4190840"/>
            <a:ext cx="3581280" cy="2514504"/>
          </a:xfrm>
        </p:spPr>
      </p:pic>
      <p:pic>
        <p:nvPicPr>
          <p:cNvPr id="56324" name="Picture 4" descr="Jaba Rock inscription or Painting I 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20000" y="1447353"/>
            <a:ext cx="3542400" cy="2514504"/>
          </a:xfrm>
        </p:spPr>
      </p:pic>
      <p:pic>
        <p:nvPicPr>
          <p:cNvPr id="56325" name="Picture 5" descr="Jaba Rock inscription or Painting I 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43360" y="4114513"/>
            <a:ext cx="2743200" cy="2618195"/>
          </a:xfrm>
        </p:spPr>
      </p:pic>
      <p:pic>
        <p:nvPicPr>
          <p:cNvPr id="56326" name="Picture 6" descr="Jaba Rock inscription or Painting IV 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914400" y="1447352"/>
            <a:ext cx="3201120" cy="24007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14400" y="0"/>
            <a:ext cx="8229600" cy="715755"/>
          </a:xfrm>
        </p:spPr>
        <p:txBody>
          <a:bodyPr/>
          <a:lstStyle/>
          <a:p>
            <a:r>
              <a:rPr lang="en-US" sz="3200" b="1" dirty="0" err="1" smtClean="0">
                <a:solidFill>
                  <a:schemeClr val="tx2"/>
                </a:solidFill>
                <a:latin typeface="Berlin Sans FB" pitchFamily="34" charset="0"/>
              </a:rPr>
              <a:t>Khalyala</a:t>
            </a:r>
            <a:r>
              <a:rPr lang="en-US" sz="3200" b="1" dirty="0" smtClean="0">
                <a:solidFill>
                  <a:schemeClr val="tx2"/>
                </a:solidFill>
                <a:latin typeface="Berlin Sans FB" pitchFamily="34" charset="0"/>
              </a:rPr>
              <a:t> Rock Paintings, </a:t>
            </a:r>
            <a:r>
              <a:rPr lang="en-US" sz="3200" b="1" dirty="0" err="1" smtClean="0">
                <a:solidFill>
                  <a:schemeClr val="tx2"/>
                </a:solidFill>
                <a:latin typeface="Berlin Sans FB" pitchFamily="34" charset="0"/>
              </a:rPr>
              <a:t>Mansehra</a:t>
            </a:r>
            <a:r>
              <a:rPr lang="en-US" sz="3200" b="1" dirty="0" smtClean="0">
                <a:solidFill>
                  <a:schemeClr val="tx2"/>
                </a:solidFill>
                <a:latin typeface="Berlin Sans FB" pitchFamily="34" charset="0"/>
              </a:rPr>
              <a:t> </a:t>
            </a:r>
          </a:p>
        </p:txBody>
      </p:sp>
      <p:pic>
        <p:nvPicPr>
          <p:cNvPr id="57347" name="Picture 3" descr="Khalyala Inscrpton-Painting II b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120" y="1219808"/>
            <a:ext cx="3657600" cy="2742048"/>
          </a:xfrm>
        </p:spPr>
      </p:pic>
      <p:pic>
        <p:nvPicPr>
          <p:cNvPr id="57348" name="Picture 4" descr="Khalyala Inscrpton-Painting II 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640" y="1219808"/>
            <a:ext cx="3657600" cy="2742048"/>
          </a:xfrm>
        </p:spPr>
      </p:pic>
      <p:pic>
        <p:nvPicPr>
          <p:cNvPr id="57349" name="Picture 5" descr="Khalyala Inscrpton-Painting III 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00960" y="4038184"/>
            <a:ext cx="3657600" cy="2743488"/>
          </a:xfrm>
        </p:spPr>
      </p:pic>
      <p:pic>
        <p:nvPicPr>
          <p:cNvPr id="57350" name="Picture 6" descr="Khalyala Inscrpton-Painting III 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09120" y="4038184"/>
            <a:ext cx="3657600" cy="2743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14400" y="0"/>
            <a:ext cx="8229600" cy="1142039"/>
          </a:xfrm>
        </p:spPr>
        <p:txBody>
          <a:bodyPr/>
          <a:lstStyle/>
          <a:p>
            <a:r>
              <a:rPr lang="en-US" sz="3200" b="1" dirty="0" err="1" smtClean="0">
                <a:solidFill>
                  <a:schemeClr val="tx2"/>
                </a:solidFill>
                <a:latin typeface="Berlin Sans FB" pitchFamily="34" charset="0"/>
              </a:rPr>
              <a:t>Kani</a:t>
            </a:r>
            <a:r>
              <a:rPr lang="en-US" sz="3200" b="1" dirty="0" smtClean="0">
                <a:solidFill>
                  <a:schemeClr val="tx2"/>
                </a:solidFill>
                <a:latin typeface="Berlin Sans FB" pitchFamily="34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Berlin Sans FB" pitchFamily="34" charset="0"/>
              </a:rPr>
              <a:t>Gati</a:t>
            </a:r>
            <a:r>
              <a:rPr lang="en-US" sz="3200" b="1" dirty="0" smtClean="0">
                <a:solidFill>
                  <a:schemeClr val="tx2"/>
                </a:solidFill>
                <a:latin typeface="Berlin Sans FB" pitchFamily="34" charset="0"/>
              </a:rPr>
              <a:t> Rock paintings, </a:t>
            </a:r>
            <a:r>
              <a:rPr lang="en-US" sz="3200" b="1" dirty="0" err="1" smtClean="0">
                <a:solidFill>
                  <a:schemeClr val="tx2"/>
                </a:solidFill>
                <a:latin typeface="Berlin Sans FB" pitchFamily="34" charset="0"/>
              </a:rPr>
              <a:t>Lassan</a:t>
            </a:r>
            <a:r>
              <a:rPr lang="en-US" sz="3200" b="1" dirty="0" smtClean="0">
                <a:solidFill>
                  <a:schemeClr val="tx2"/>
                </a:solidFill>
                <a:latin typeface="Berlin Sans FB" pitchFamily="34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Berlin Sans FB" pitchFamily="34" charset="0"/>
              </a:rPr>
              <a:t>Thakral</a:t>
            </a:r>
            <a:r>
              <a:rPr lang="en-US" sz="3200" b="1" dirty="0" smtClean="0">
                <a:solidFill>
                  <a:schemeClr val="tx2"/>
                </a:solidFill>
                <a:latin typeface="Berlin Sans FB" pitchFamily="34" charset="0"/>
              </a:rPr>
              <a:t>, </a:t>
            </a:r>
            <a:r>
              <a:rPr lang="en-US" sz="3200" b="1" dirty="0" err="1" smtClean="0">
                <a:solidFill>
                  <a:schemeClr val="tx2"/>
                </a:solidFill>
                <a:latin typeface="Berlin Sans FB" pitchFamily="34" charset="0"/>
              </a:rPr>
              <a:t>Mansehra</a:t>
            </a:r>
            <a:r>
              <a:rPr lang="en-US" sz="3200" b="1" dirty="0" smtClean="0">
                <a:solidFill>
                  <a:schemeClr val="tx2"/>
                </a:solidFill>
                <a:latin typeface="Berlin Sans FB" pitchFamily="34" charset="0"/>
              </a:rPr>
              <a:t> </a:t>
            </a:r>
          </a:p>
        </p:txBody>
      </p:sp>
      <p:pic>
        <p:nvPicPr>
          <p:cNvPr id="58371" name="Picture 3" descr="Copy of Kani Gati Rock painting, Lassan Thakral 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2800" y="1399827"/>
            <a:ext cx="3430080" cy="2572110"/>
          </a:xfrm>
        </p:spPr>
      </p:pic>
      <p:pic>
        <p:nvPicPr>
          <p:cNvPr id="58372" name="Picture 4" descr="Copy of Kani Gati Rock painting, Lassan Thakral 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1" y="1418550"/>
            <a:ext cx="3504960" cy="2543307"/>
          </a:xfrm>
        </p:spPr>
      </p:pic>
      <p:pic>
        <p:nvPicPr>
          <p:cNvPr id="58373" name="Picture 5" descr="Kotla Painting I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2801" y="4153396"/>
            <a:ext cx="3506400" cy="2628276"/>
          </a:xfrm>
        </p:spPr>
      </p:pic>
      <p:pic>
        <p:nvPicPr>
          <p:cNvPr id="58374" name="Picture 6" descr="Kotla Painting II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495680" y="4066987"/>
            <a:ext cx="3620160" cy="27146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720076"/>
          </a:xfrm>
        </p:spPr>
        <p:txBody>
          <a:bodyPr/>
          <a:lstStyle/>
          <a:p>
            <a:r>
              <a:rPr lang="en-AU" sz="3200" b="1" dirty="0" err="1" smtClean="0">
                <a:latin typeface="Banner" pitchFamily="2" charset="0"/>
              </a:rPr>
              <a:t>Darial</a:t>
            </a:r>
            <a:r>
              <a:rPr lang="en-AU" sz="3200" b="1" dirty="0" smtClean="0">
                <a:latin typeface="Banner" pitchFamily="2" charset="0"/>
              </a:rPr>
              <a:t> Rock Carvings, </a:t>
            </a:r>
            <a:r>
              <a:rPr lang="en-AU" sz="3200" b="1" dirty="0" err="1" smtClean="0">
                <a:latin typeface="Banner" pitchFamily="2" charset="0"/>
              </a:rPr>
              <a:t>Dasu</a:t>
            </a:r>
            <a:r>
              <a:rPr lang="en-AU" dirty="0" smtClean="0">
                <a:latin typeface="Banner" pitchFamily="2" charset="0"/>
              </a:rPr>
              <a:t> </a:t>
            </a:r>
          </a:p>
        </p:txBody>
      </p:sp>
      <p:pic>
        <p:nvPicPr>
          <p:cNvPr id="59395" name="Picture 3" descr="DSC056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01" y="2134304"/>
            <a:ext cx="4390560" cy="329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DSC055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9441" y="2167428"/>
            <a:ext cx="4357440" cy="326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WordArt 4"/>
          <p:cNvSpPr>
            <a:spLocks noChangeArrowheads="1" noChangeShapeType="1" noTextEdit="1"/>
          </p:cNvSpPr>
          <p:nvPr/>
        </p:nvSpPr>
        <p:spPr bwMode="auto">
          <a:xfrm>
            <a:off x="424801" y="2068057"/>
            <a:ext cx="8100000" cy="2106942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100" b="1" kern="10" dirty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Banner" pitchFamily="2" charset="0"/>
              </a:rPr>
              <a:t>New Discoveries in </a:t>
            </a:r>
            <a:r>
              <a:rPr lang="en-US" sz="181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Banner" pitchFamily="2" charset="0"/>
              </a:rPr>
              <a:t>Gandhara</a:t>
            </a:r>
            <a:endParaRPr lang="en-US" sz="18100" b="1" kern="10" dirty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Banner" pitchFamily="2" charset="0"/>
            </a:endParaRPr>
          </a:p>
          <a:p>
            <a:pPr algn="ctr"/>
            <a:r>
              <a:rPr lang="en-US" sz="181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Banner" pitchFamily="2" charset="0"/>
              </a:rPr>
              <a:t>Jinnan</a:t>
            </a:r>
            <a:r>
              <a:rPr lang="en-US" sz="18100" b="1" kern="10" dirty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Banner" pitchFamily="2" charset="0"/>
              </a:rPr>
              <a:t> </a:t>
            </a:r>
            <a:r>
              <a:rPr lang="en-US" sz="181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Banner" pitchFamily="2" charset="0"/>
              </a:rPr>
              <a:t>Wali</a:t>
            </a:r>
            <a:r>
              <a:rPr lang="en-US" sz="18100" b="1" kern="10" dirty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Banner" pitchFamily="2" charset="0"/>
              </a:rPr>
              <a:t> </a:t>
            </a:r>
            <a:r>
              <a:rPr lang="en-US" sz="181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Banner" pitchFamily="2" charset="0"/>
              </a:rPr>
              <a:t>Dheri</a:t>
            </a:r>
            <a:endParaRPr lang="en-US" sz="18100" b="1" kern="10" dirty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Banner" pitchFamily="2" charset="0"/>
            </a:endParaRPr>
          </a:p>
          <a:p>
            <a:pPr algn="ctr"/>
            <a:r>
              <a:rPr lang="en-US" sz="181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Banner" pitchFamily="2" charset="0"/>
              </a:rPr>
              <a:t>Taxila</a:t>
            </a:r>
            <a:r>
              <a:rPr lang="en-US" sz="18100" b="1" kern="10" dirty="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Banner" pitchFamily="2" charset="0"/>
              </a:rPr>
              <a:t> </a:t>
            </a:r>
            <a:endParaRPr lang="th-TH" sz="18100" b="1" kern="10" dirty="0">
              <a:ln w="9525">
                <a:noFill/>
                <a:round/>
                <a:headEnd/>
                <a:tailEnd/>
              </a:ln>
              <a:solidFill>
                <a:schemeClr val="tx2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Bann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701120" cy="577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447800" y="228600"/>
            <a:ext cx="762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Berlin Sans FB" pitchFamily="34" charset="0"/>
              </a:rPr>
              <a:t>Stupa</a:t>
            </a:r>
            <a:r>
              <a:rPr lang="en-US" dirty="0" smtClean="0">
                <a:latin typeface="Berlin Sans FB" pitchFamily="34" charset="0"/>
              </a:rPr>
              <a:t> of Jinan </a:t>
            </a:r>
            <a:r>
              <a:rPr lang="en-US" dirty="0" err="1" smtClean="0">
                <a:latin typeface="Berlin Sans FB" pitchFamily="34" charset="0"/>
              </a:rPr>
              <a:t>Wali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Dheri</a:t>
            </a:r>
            <a:r>
              <a:rPr lang="en-US" dirty="0" smtClean="0">
                <a:latin typeface="Berlin Sans FB" pitchFamily="34" charset="0"/>
              </a:rPr>
              <a:t>, </a:t>
            </a:r>
            <a:r>
              <a:rPr lang="en-US" dirty="0" err="1" smtClean="0">
                <a:latin typeface="Berlin Sans FB" pitchFamily="34" charset="0"/>
              </a:rPr>
              <a:t>Taxila</a:t>
            </a:r>
            <a:r>
              <a:rPr lang="en-US" dirty="0" smtClean="0">
                <a:latin typeface="Berlin Sans FB" pitchFamily="34" charset="0"/>
              </a:rPr>
              <a:t>(2nd - 5th Century AD.)</a:t>
            </a:r>
            <a:endParaRPr lang="th-TH" dirty="0"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8487360" cy="50822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95401" y="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  <a:latin typeface="Berlin Sans FB" pitchFamily="34" charset="0"/>
              </a:rPr>
              <a:t>Buddhist Monastery, Jinan </a:t>
            </a:r>
            <a:r>
              <a:rPr lang="en-US" sz="3200" dirty="0" err="1" smtClean="0">
                <a:solidFill>
                  <a:schemeClr val="tx2"/>
                </a:solidFill>
                <a:latin typeface="Berlin Sans FB" pitchFamily="34" charset="0"/>
              </a:rPr>
              <a:t>Wali</a:t>
            </a:r>
            <a:r>
              <a:rPr lang="en-US" sz="3200" dirty="0" smtClean="0">
                <a:solidFill>
                  <a:schemeClr val="tx2"/>
                </a:solidFill>
                <a:latin typeface="Berlin Sans FB" pitchFamily="34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Berlin Sans FB" pitchFamily="34" charset="0"/>
              </a:rPr>
              <a:t>Dheri</a:t>
            </a:r>
            <a:r>
              <a:rPr lang="en-US" sz="3200" dirty="0" smtClean="0">
                <a:solidFill>
                  <a:schemeClr val="tx2"/>
                </a:solidFill>
                <a:latin typeface="Berlin Sans FB" pitchFamily="34" charset="0"/>
              </a:rPr>
              <a:t>, </a:t>
            </a:r>
            <a:r>
              <a:rPr lang="en-US" sz="3200" dirty="0" err="1" smtClean="0">
                <a:solidFill>
                  <a:schemeClr val="tx2"/>
                </a:solidFill>
                <a:latin typeface="Berlin Sans FB" pitchFamily="34" charset="0"/>
              </a:rPr>
              <a:t>Taxila</a:t>
            </a:r>
            <a:r>
              <a:rPr lang="en-US" sz="3200" dirty="0" smtClean="0">
                <a:solidFill>
                  <a:schemeClr val="tx2"/>
                </a:solidFill>
                <a:latin typeface="Berlin Sans FB" pitchFamily="34" charset="0"/>
              </a:rPr>
              <a:t> (2nd-5th Century AD</a:t>
            </a:r>
            <a:r>
              <a:rPr lang="en-US" sz="3200" dirty="0" smtClean="0">
                <a:solidFill>
                  <a:schemeClr val="tx2"/>
                </a:solidFill>
                <a:latin typeface="Berlin Sans FB" pitchFamily="34" charset="0"/>
              </a:rPr>
              <a:t>.)</a:t>
            </a:r>
            <a:endParaRPr lang="th-TH" sz="3200" dirty="0">
              <a:solidFill>
                <a:schemeClr val="tx2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321" y="0"/>
            <a:ext cx="514224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65599" y="0"/>
            <a:ext cx="514224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3492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7773120" cy="1470395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Buddha heads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4801" y="1290376"/>
            <a:ext cx="5142240" cy="49195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4515" name="Title 2"/>
          <p:cNvSpPr>
            <a:spLocks noGrp="1"/>
          </p:cNvSpPr>
          <p:nvPr>
            <p:ph type="ctrTitle"/>
          </p:nvPr>
        </p:nvSpPr>
        <p:spPr>
          <a:xfrm>
            <a:off x="878400" y="0"/>
            <a:ext cx="7773120" cy="147039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Buddha head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7200" y="1225569"/>
            <a:ext cx="6912000" cy="51845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5539" name="Title 2"/>
          <p:cNvSpPr>
            <a:spLocks noGrp="1"/>
          </p:cNvSpPr>
          <p:nvPr>
            <p:ph type="ctrTitle"/>
          </p:nvPr>
        </p:nvSpPr>
        <p:spPr>
          <a:xfrm>
            <a:off x="1267200" y="0"/>
            <a:ext cx="7773120" cy="1470395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Buddha head </a:t>
            </a:r>
            <a:endParaRPr lang="en-US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ner" pitchFamily="2" charset="0"/>
              </a:rPr>
              <a:t>Gandhararatha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ner" pitchFamily="2" charset="0"/>
              </a:rPr>
              <a:t>/</a:t>
            </a:r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ner" pitchFamily="2" charset="0"/>
              </a:rPr>
              <a:t>Gandhararastra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ner" pitchFamily="2" charset="0"/>
            </a:endParaRPr>
          </a:p>
        </p:txBody>
      </p:sp>
      <p:pic>
        <p:nvPicPr>
          <p:cNvPr id="4" name="Content Placeholder 3" descr="พระคันธารราษฎร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914400"/>
            <a:ext cx="4543425" cy="5715000"/>
          </a:xfrm>
        </p:spPr>
      </p:pic>
      <p:sp>
        <p:nvSpPr>
          <p:cNvPr id="5" name="TextBox 4"/>
          <p:cNvSpPr txBox="1"/>
          <p:nvPr/>
        </p:nvSpPr>
        <p:spPr>
          <a:xfrm>
            <a:off x="5029200" y="1295400"/>
            <a:ext cx="3733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Bangle" pitchFamily="2" charset="0"/>
              </a:rPr>
              <a:t>Phra</a:t>
            </a:r>
            <a:r>
              <a:rPr lang="en-US" sz="2800" b="1" dirty="0" smtClean="0">
                <a:latin typeface="Bangle" pitchFamily="2" charset="0"/>
              </a:rPr>
              <a:t> </a:t>
            </a:r>
            <a:r>
              <a:rPr lang="en-US" sz="2800" b="1" dirty="0" err="1" smtClean="0">
                <a:latin typeface="Bangle" pitchFamily="2" charset="0"/>
              </a:rPr>
              <a:t>Gandhararastra</a:t>
            </a:r>
            <a:r>
              <a:rPr lang="en-US" sz="2800" b="1" dirty="0" smtClean="0">
                <a:latin typeface="Bangle" pitchFamily="2" charset="0"/>
              </a:rPr>
              <a:t> was cast in 1783 </a:t>
            </a:r>
          </a:p>
          <a:p>
            <a:r>
              <a:rPr lang="en-US" sz="2800" b="1" dirty="0" smtClean="0">
                <a:latin typeface="Bangle" pitchFamily="2" charset="0"/>
              </a:rPr>
              <a:t>Knee-to-knee width is 57.40 cm and</a:t>
            </a:r>
          </a:p>
          <a:p>
            <a:r>
              <a:rPr lang="en-US" sz="2800" b="1" dirty="0" smtClean="0">
                <a:latin typeface="Bangle" pitchFamily="2" charset="0"/>
              </a:rPr>
              <a:t>Height is 87.50 cm. </a:t>
            </a:r>
          </a:p>
          <a:p>
            <a:r>
              <a:rPr lang="en-US" sz="2800" b="1" dirty="0" smtClean="0">
                <a:latin typeface="Bangle" pitchFamily="2" charset="0"/>
              </a:rPr>
              <a:t>It is enshrined in the </a:t>
            </a:r>
            <a:r>
              <a:rPr lang="en-US" sz="2800" b="1" dirty="0" err="1" smtClean="0">
                <a:latin typeface="Bangle" pitchFamily="2" charset="0"/>
              </a:rPr>
              <a:t>Gandhararastra</a:t>
            </a:r>
            <a:r>
              <a:rPr lang="en-US" sz="2800" b="1" dirty="0" smtClean="0">
                <a:latin typeface="Bangle" pitchFamily="2" charset="0"/>
              </a:rPr>
              <a:t> shrine hall in the Emerald Buddha temple.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801" y="1225569"/>
            <a:ext cx="8491680" cy="58930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6563" name="Title 2"/>
          <p:cNvSpPr>
            <a:spLocks noGrp="1"/>
          </p:cNvSpPr>
          <p:nvPr>
            <p:ph type="ctrTitle"/>
          </p:nvPr>
        </p:nvSpPr>
        <p:spPr>
          <a:xfrm>
            <a:off x="878400" y="-135374"/>
            <a:ext cx="7773120" cy="147039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Berlin Sans FB" pitchFamily="34" charset="0"/>
              </a:rPr>
              <a:t>Buddhist Painting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828013"/>
            <a:r>
              <a:rPr lang="en-US" sz="2900" b="1" dirty="0" smtClean="0">
                <a:solidFill>
                  <a:schemeClr val="tx2"/>
                </a:solidFill>
                <a:latin typeface="Berlin Sans FB" pitchFamily="34" charset="0"/>
              </a:rPr>
              <a:t>COIN of Shah Poor-II, 3</a:t>
            </a:r>
            <a:r>
              <a:rPr lang="en-US" sz="2900" b="1" baseline="30000" dirty="0" smtClean="0">
                <a:solidFill>
                  <a:schemeClr val="tx2"/>
                </a:solidFill>
                <a:latin typeface="Berlin Sans FB" pitchFamily="34" charset="0"/>
              </a:rPr>
              <a:t>rd</a:t>
            </a:r>
            <a:r>
              <a:rPr lang="en-US" sz="2900" b="1" dirty="0" smtClean="0">
                <a:solidFill>
                  <a:schemeClr val="tx2"/>
                </a:solidFill>
                <a:latin typeface="Berlin Sans FB" pitchFamily="34" charset="0"/>
              </a:rPr>
              <a:t> Century AD</a:t>
            </a:r>
          </a:p>
        </p:txBody>
      </p:sp>
      <p:pic>
        <p:nvPicPr>
          <p:cNvPr id="67587" name="Picture 3" descr="N (22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961" y="1715220"/>
            <a:ext cx="4495680" cy="4009381"/>
          </a:xfrm>
        </p:spPr>
      </p:pic>
      <p:pic>
        <p:nvPicPr>
          <p:cNvPr id="67588" name="Picture 4" descr="N (23)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960" y="1739702"/>
            <a:ext cx="4026240" cy="3911451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 noChangeArrowheads="1"/>
          </p:cNvPicPr>
          <p:nvPr/>
        </p:nvPicPr>
        <p:blipFill>
          <a:blip r:embed="rId3" cstate="print"/>
          <a:srcRect l="15503" t="18704" r="5949" b="27558"/>
          <a:stretch>
            <a:fillRect/>
          </a:stretch>
        </p:blipFill>
        <p:spPr bwMode="auto">
          <a:xfrm>
            <a:off x="152400" y="1600200"/>
            <a:ext cx="8761046" cy="449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8611" name="Title 2"/>
          <p:cNvSpPr>
            <a:spLocks noGrp="1"/>
          </p:cNvSpPr>
          <p:nvPr>
            <p:ph type="ctrTitle"/>
          </p:nvPr>
        </p:nvSpPr>
        <p:spPr>
          <a:xfrm>
            <a:off x="1218480" y="0"/>
            <a:ext cx="7773120" cy="990600"/>
          </a:xfrm>
        </p:spPr>
        <p:txBody>
          <a:bodyPr/>
          <a:lstStyle/>
          <a:p>
            <a:r>
              <a:rPr lang="en-US" sz="4000" dirty="0" smtClean="0">
                <a:solidFill>
                  <a:schemeClr val="tx2"/>
                </a:solidFill>
                <a:latin typeface="Berlin Sans FB" pitchFamily="34" charset="0"/>
              </a:rPr>
              <a:t>Coins from  </a:t>
            </a:r>
            <a:r>
              <a:rPr lang="en-US" sz="4000" dirty="0" err="1" smtClean="0">
                <a:solidFill>
                  <a:schemeClr val="tx2"/>
                </a:solidFill>
                <a:latin typeface="Berlin Sans FB" pitchFamily="34" charset="0"/>
              </a:rPr>
              <a:t>Jinnan</a:t>
            </a:r>
            <a:r>
              <a:rPr lang="en-US" sz="4000" dirty="0" smtClean="0">
                <a:solidFill>
                  <a:schemeClr val="tx2"/>
                </a:solidFill>
                <a:latin typeface="Berlin Sans FB" pitchFamily="34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Berlin Sans FB" pitchFamily="34" charset="0"/>
              </a:rPr>
              <a:t>Wali</a:t>
            </a:r>
            <a:r>
              <a:rPr lang="en-US" sz="4000" dirty="0" smtClean="0">
                <a:solidFill>
                  <a:schemeClr val="tx2"/>
                </a:solidFill>
                <a:latin typeface="Berlin Sans FB" pitchFamily="34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Berlin Sans FB" pitchFamily="34" charset="0"/>
              </a:rPr>
              <a:t>Dheri</a:t>
            </a:r>
            <a:r>
              <a:rPr lang="en-US" sz="4000" dirty="0" smtClean="0">
                <a:solidFill>
                  <a:schemeClr val="tx2"/>
                </a:solidFill>
                <a:latin typeface="Berlin Sans FB" pitchFamily="34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Berlin Sans FB" pitchFamily="34" charset="0"/>
              </a:rPr>
              <a:t>Taxila</a:t>
            </a:r>
            <a:endParaRPr lang="en-US" sz="4000" dirty="0" smtClean="0">
              <a:solidFill>
                <a:schemeClr val="tx2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Grp="1" noChangeArrowheads="1"/>
          </p:cNvSpPr>
          <p:nvPr>
            <p:ph type="title"/>
          </p:nvPr>
        </p:nvSpPr>
        <p:spPr>
          <a:xfrm>
            <a:off x="917280" y="0"/>
            <a:ext cx="8226720" cy="1144921"/>
          </a:xfrm>
        </p:spPr>
        <p:txBody>
          <a:bodyPr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2276" algn="l"/>
                <a:tab pos="2851242" algn="l"/>
                <a:tab pos="3258769" algn="l"/>
                <a:tab pos="3664855" algn="l"/>
                <a:tab pos="4073821" algn="l"/>
                <a:tab pos="4481346" algn="l"/>
                <a:tab pos="4888873" algn="l"/>
                <a:tab pos="5294959" algn="l"/>
                <a:tab pos="5703925" algn="l"/>
                <a:tab pos="6111450" algn="l"/>
                <a:tab pos="6517536" algn="l"/>
                <a:tab pos="6925063" algn="l"/>
                <a:tab pos="7334029" algn="l"/>
                <a:tab pos="7741554" algn="l"/>
                <a:tab pos="8147640" algn="l"/>
              </a:tabLst>
            </a:pPr>
            <a:r>
              <a:rPr lang="de-DE" dirty="0" smtClean="0">
                <a:solidFill>
                  <a:schemeClr val="tx2"/>
                </a:solidFill>
              </a:rPr>
              <a:t>Vasudave-I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95400"/>
            <a:ext cx="4308363" cy="3733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95400"/>
            <a:ext cx="4286412" cy="3733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2"/>
          <p:cNvSpPr>
            <a:spLocks noGrp="1"/>
          </p:cNvSpPr>
          <p:nvPr>
            <p:ph type="ctrTitle"/>
          </p:nvPr>
        </p:nvSpPr>
        <p:spPr>
          <a:xfrm>
            <a:off x="1370880" y="0"/>
            <a:ext cx="7773120" cy="147039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Berlin Sans FB" pitchFamily="34" charset="0"/>
              </a:rPr>
              <a:t>Grinding mill with Swastika and </a:t>
            </a:r>
            <a:r>
              <a:rPr lang="en-US" dirty="0" err="1" smtClean="0">
                <a:solidFill>
                  <a:schemeClr val="tx2"/>
                </a:solidFill>
                <a:latin typeface="Berlin Sans FB" pitchFamily="34" charset="0"/>
              </a:rPr>
              <a:t>Khorushti</a:t>
            </a:r>
            <a:r>
              <a:rPr lang="en-US" dirty="0" smtClean="0">
                <a:solidFill>
                  <a:schemeClr val="tx2"/>
                </a:solidFill>
                <a:latin typeface="Berlin Sans FB" pitchFamily="34" charset="0"/>
              </a:rPr>
              <a:t> Inscriptions</a:t>
            </a:r>
          </a:p>
        </p:txBody>
      </p:sp>
      <p:pic>
        <p:nvPicPr>
          <p:cNvPr id="70659" name="Picture 4" descr="Swa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74400" y="1549603"/>
            <a:ext cx="5149440" cy="50232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Taxila Muse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280" y="1012427"/>
            <a:ext cx="8490240" cy="535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WordArt 5"/>
          <p:cNvSpPr>
            <a:spLocks noChangeArrowheads="1" noChangeShapeType="1" noTextEdit="1"/>
          </p:cNvSpPr>
          <p:nvPr/>
        </p:nvSpPr>
        <p:spPr bwMode="auto">
          <a:xfrm>
            <a:off x="3330720" y="227544"/>
            <a:ext cx="4136879" cy="610656"/>
          </a:xfrm>
          <a:prstGeom prst="rect">
            <a:avLst/>
          </a:prstGeom>
        </p:spPr>
        <p:txBody>
          <a:bodyPr wrap="none" lIns="82945" tIns="41473" rIns="82945" bIns="4147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rPr>
              <a:t>Taxila</a:t>
            </a:r>
            <a:r>
              <a:rPr lang="en-GB" b="1" kern="10" dirty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Black"/>
              </a:rPr>
              <a:t> Museum (1928)</a:t>
            </a:r>
            <a:endParaRPr lang="th-TH" b="1" kern="10" dirty="0">
              <a:ln w="9525">
                <a:noFill/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 descr="(dream,w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066800"/>
            <a:ext cx="8338290" cy="5334000"/>
          </a:xfrm>
          <a:noFill/>
          <a:ln/>
        </p:spPr>
      </p:pic>
      <p:sp>
        <p:nvSpPr>
          <p:cNvPr id="1382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Dream of Maya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Birth of Lord Buddha</a:t>
            </a:r>
          </a:p>
        </p:txBody>
      </p:sp>
      <p:pic>
        <p:nvPicPr>
          <p:cNvPr id="140292" name="Picture 4" descr="birth,w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066800"/>
            <a:ext cx="8077200" cy="5588239"/>
          </a:xfrm>
          <a:noFill/>
          <a:ln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Bath of Lord Buddha</a:t>
            </a:r>
          </a:p>
        </p:txBody>
      </p:sp>
      <p:pic>
        <p:nvPicPr>
          <p:cNvPr id="142340" name="Picture 4" descr="birth,w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914400"/>
            <a:ext cx="8755022" cy="4953000"/>
          </a:xfrm>
          <a:noFill/>
          <a:ln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Birth Scene</a:t>
            </a:r>
          </a:p>
        </p:txBody>
      </p:sp>
      <p:pic>
        <p:nvPicPr>
          <p:cNvPr id="144388" name="Picture 4" descr="Alahabad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990600"/>
            <a:ext cx="8708582" cy="5562600"/>
          </a:xfrm>
          <a:noFill/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ldur" pitchFamily="2" charset="0"/>
              </a:rPr>
              <a:t>Bamiyan</a:t>
            </a:r>
            <a:r>
              <a:rPr lang="en-US" sz="5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ldur" pitchFamily="2" charset="0"/>
              </a:rPr>
              <a:t> Buddha</a:t>
            </a:r>
            <a:endParaRPr lang="en-US" sz="5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ldur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221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4200"/>
            <a:ext cx="2514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124200"/>
            <a:ext cx="437554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54840" b="7560"/>
          <a:stretch>
            <a:fillRect/>
          </a:stretch>
        </p:blipFill>
        <p:spPr bwMode="auto">
          <a:xfrm>
            <a:off x="7162800" y="3124200"/>
            <a:ext cx="1981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86200" y="3657600"/>
            <a:ext cx="152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dur" pitchFamily="2" charset="0"/>
              </a:rPr>
              <a:t>March 2001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du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Birth Scene</a:t>
            </a:r>
          </a:p>
        </p:txBody>
      </p:sp>
      <p:pic>
        <p:nvPicPr>
          <p:cNvPr id="146436" name="Picture 4" descr="img033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 t="-67" r="1891" b="50688"/>
          <a:stretch>
            <a:fillRect/>
          </a:stretch>
        </p:blipFill>
        <p:spPr>
          <a:xfrm>
            <a:off x="838200" y="838200"/>
            <a:ext cx="7543800" cy="5786899"/>
          </a:xfrm>
          <a:ln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Birth Scene</a:t>
            </a:r>
          </a:p>
        </p:txBody>
      </p:sp>
      <p:pic>
        <p:nvPicPr>
          <p:cNvPr id="148484" name="Picture 4" descr="33akur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799" y="914400"/>
            <a:ext cx="8692699" cy="5029200"/>
          </a:xfrm>
          <a:noFill/>
          <a:ln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Bath Scene</a:t>
            </a:r>
          </a:p>
        </p:txBody>
      </p:sp>
      <p:pic>
        <p:nvPicPr>
          <p:cNvPr id="150532" name="Picture 4" descr="(56) kurita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295400"/>
            <a:ext cx="8646248" cy="4800600"/>
          </a:xfrm>
          <a:ln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Renouncing the household lofe</a:t>
            </a:r>
          </a:p>
        </p:txBody>
      </p:sp>
      <p:pic>
        <p:nvPicPr>
          <p:cNvPr id="152580" name="Picture 4" descr="0018khi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62200" y="1064217"/>
            <a:ext cx="4572000" cy="5793783"/>
          </a:xfrm>
          <a:noFill/>
          <a:ln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tx2"/>
                </a:solidFill>
                <a:latin typeface="Berlin Sans FB" pitchFamily="34" charset="0"/>
              </a:rPr>
              <a:t>Departure and Mara’s temptation</a:t>
            </a:r>
          </a:p>
        </p:txBody>
      </p:sp>
      <p:pic>
        <p:nvPicPr>
          <p:cNvPr id="154628" name="Picture 4" descr="144Kur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lum contrast="-20000"/>
          </a:blip>
          <a:srcRect l="8765" t="13339" b="27019"/>
          <a:stretch>
            <a:fillRect/>
          </a:stretch>
        </p:blipFill>
        <p:spPr>
          <a:xfrm>
            <a:off x="914400" y="914400"/>
            <a:ext cx="7391400" cy="5821778"/>
          </a:xfrm>
          <a:noFill/>
          <a:ln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Berlin Sans FB" pitchFamily="34" charset="0"/>
              </a:rPr>
              <a:t>Attack of Mara and his army</a:t>
            </a:r>
          </a:p>
        </p:txBody>
      </p:sp>
      <p:pic>
        <p:nvPicPr>
          <p:cNvPr id="156676" name="Picture 4" descr="img033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 l="2132" t="50780" r="-343"/>
          <a:stretch>
            <a:fillRect/>
          </a:stretch>
        </p:blipFill>
        <p:spPr>
          <a:xfrm>
            <a:off x="1447800" y="914400"/>
            <a:ext cx="6629400" cy="5650200"/>
          </a:xfrm>
          <a:noFill/>
          <a:ln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Mergence of the four bowls</a:t>
            </a:r>
          </a:p>
        </p:txBody>
      </p:sp>
      <p:pic>
        <p:nvPicPr>
          <p:cNvPr id="158724" name="Picture 4" descr="625kur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199" y="914400"/>
            <a:ext cx="8416773" cy="5562600"/>
          </a:xfrm>
          <a:ln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Berlin Sans FB" pitchFamily="34" charset="0"/>
              </a:rPr>
              <a:t>Lord Buddha in the Fire temple</a:t>
            </a:r>
          </a:p>
        </p:txBody>
      </p:sp>
      <p:pic>
        <p:nvPicPr>
          <p:cNvPr id="160772" name="Picture 4" descr="300 kur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914400"/>
            <a:ext cx="7961978" cy="5562600"/>
          </a:xfrm>
          <a:noFill/>
          <a:ln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Berlin Sans FB" pitchFamily="34" charset="0"/>
              </a:rPr>
              <a:t>Miracles at </a:t>
            </a:r>
            <a:r>
              <a:rPr lang="en-US" dirty="0" err="1" smtClean="0">
                <a:solidFill>
                  <a:schemeClr val="tx2"/>
                </a:solidFill>
                <a:latin typeface="Berlin Sans FB" pitchFamily="34" charset="0"/>
              </a:rPr>
              <a:t>Saravasti</a:t>
            </a:r>
            <a:endParaRPr lang="en-US" dirty="0" smtClean="0">
              <a:solidFill>
                <a:schemeClr val="tx2"/>
              </a:solidFill>
              <a:latin typeface="Berlin Sans FB" pitchFamily="34" charset="0"/>
            </a:endParaRPr>
          </a:p>
        </p:txBody>
      </p:sp>
      <p:pic>
        <p:nvPicPr>
          <p:cNvPr id="162820" name="Picture 4" descr="381 kur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990600"/>
            <a:ext cx="6477000" cy="5594929"/>
          </a:xfrm>
          <a:noFill/>
          <a:ln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Berlin Sans FB" pitchFamily="34" charset="0"/>
              </a:rPr>
              <a:t>Miracles at </a:t>
            </a:r>
            <a:r>
              <a:rPr lang="en-US" dirty="0" err="1" smtClean="0">
                <a:solidFill>
                  <a:schemeClr val="tx2"/>
                </a:solidFill>
                <a:latin typeface="Berlin Sans FB" pitchFamily="34" charset="0"/>
              </a:rPr>
              <a:t>Sravasti</a:t>
            </a:r>
            <a:endParaRPr lang="en-US" dirty="0" smtClean="0">
              <a:solidFill>
                <a:schemeClr val="tx2"/>
              </a:solidFill>
              <a:latin typeface="Berlin Sans FB" pitchFamily="34" charset="0"/>
            </a:endParaRPr>
          </a:p>
        </p:txBody>
      </p:sp>
      <p:pic>
        <p:nvPicPr>
          <p:cNvPr id="164868" name="Picture 4" descr="(395)kur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838200"/>
            <a:ext cx="5791200" cy="5793659"/>
          </a:xfrm>
          <a:noFill/>
          <a:ln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ldur" pitchFamily="2" charset="0"/>
              </a:rPr>
              <a:t>Taxila</a:t>
            </a:r>
            <a:endParaRPr lang="en-US" sz="5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ldur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 dirty="0">
              <a:latin typeface="Baldur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914400"/>
            <a:ext cx="45058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14400"/>
            <a:ext cx="4038600" cy="490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6019800"/>
            <a:ext cx="44958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dur" pitchFamily="2" charset="0"/>
              </a:rPr>
              <a:t>Angulimala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dur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6019800"/>
            <a:ext cx="41148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dur" pitchFamily="2" charset="0"/>
              </a:rPr>
              <a:t>Jivaka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dur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dur" pitchFamily="2" charset="0"/>
              </a:rPr>
              <a:t>Komarabhacca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du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2"/>
                </a:solidFill>
                <a:latin typeface="Berlin Sans FB" pitchFamily="34" charset="0"/>
              </a:rPr>
              <a:t>Lord Buddha preaching at </a:t>
            </a:r>
            <a:r>
              <a:rPr lang="en-US" sz="3600" dirty="0" err="1" smtClean="0">
                <a:solidFill>
                  <a:schemeClr val="tx2"/>
                </a:solidFill>
                <a:latin typeface="Berlin Sans FB" pitchFamily="34" charset="0"/>
              </a:rPr>
              <a:t>Trayastrimsa</a:t>
            </a:r>
            <a:endParaRPr lang="en-US" sz="3600" dirty="0" smtClean="0">
              <a:solidFill>
                <a:schemeClr val="tx2"/>
              </a:solidFill>
              <a:latin typeface="Berlin Sans FB" pitchFamily="34" charset="0"/>
            </a:endParaRPr>
          </a:p>
        </p:txBody>
      </p:sp>
      <p:pic>
        <p:nvPicPr>
          <p:cNvPr id="166916" name="Picture 4" descr="414preaching to gods kur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914400"/>
            <a:ext cx="7688868" cy="5638800"/>
          </a:xfrm>
          <a:noFill/>
          <a:ln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Berlin Sans FB" pitchFamily="34" charset="0"/>
              </a:rPr>
              <a:t>Back to human world</a:t>
            </a:r>
          </a:p>
        </p:txBody>
      </p:sp>
      <p:pic>
        <p:nvPicPr>
          <p:cNvPr id="168964" name="Picture 4" descr="634 kur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09800" y="914400"/>
            <a:ext cx="4953000" cy="5659868"/>
          </a:xfrm>
          <a:noFill/>
          <a:ln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981200"/>
            <a:ext cx="795121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ner" pitchFamily="2" charset="0"/>
              </a:rPr>
              <a:t>Thank You!</a:t>
            </a:r>
            <a:endParaRPr lang="th-TH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n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Topic Goes Here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Your subtopics go here</a:t>
            </a:r>
          </a:p>
        </p:txBody>
      </p:sp>
      <p:pic>
        <p:nvPicPr>
          <p:cNvPr id="5124" name="Picture 4" descr="Z:\newtek\_backgrounds_1.02\Tim\powerpoint templates\41-60\corporate_travel\elements\airplane_earth_hg_wh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683125"/>
            <a:ext cx="2671763" cy="1831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Elements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www.animationfactory.com</a:t>
            </a:r>
          </a:p>
        </p:txBody>
      </p:sp>
      <p:pic>
        <p:nvPicPr>
          <p:cNvPr id="6148" name="Picture 4" descr="Z:\newtek\_backgrounds_1.02\Tim\powerpoint templates\41-60\corporate_travel\corporate_travel_p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562100"/>
            <a:ext cx="2057400" cy="1543050"/>
          </a:xfrm>
          <a:prstGeom prst="rect">
            <a:avLst/>
          </a:prstGeom>
          <a:noFill/>
        </p:spPr>
      </p:pic>
      <p:pic>
        <p:nvPicPr>
          <p:cNvPr id="6149" name="Picture 5" descr="Z:\newtek\_backgrounds_1.02\Tim\powerpoint templates\41-60\corporate_travel\corporate_travel_q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62100"/>
            <a:ext cx="2057400" cy="1543050"/>
          </a:xfrm>
          <a:prstGeom prst="rect">
            <a:avLst/>
          </a:prstGeom>
          <a:noFill/>
        </p:spPr>
      </p:pic>
      <p:pic>
        <p:nvPicPr>
          <p:cNvPr id="6150" name="Picture 6" descr="Z:\newtek\_backgrounds_1.02\Tim\powerpoint templates\41-60\corporate_travel\corporate_travel_sl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562100"/>
            <a:ext cx="2057400" cy="1543050"/>
          </a:xfrm>
          <a:prstGeom prst="rect">
            <a:avLst/>
          </a:prstGeom>
          <a:noFill/>
        </p:spPr>
      </p:pic>
      <p:pic>
        <p:nvPicPr>
          <p:cNvPr id="6151" name="Picture 7" descr="Z:\newtek\_backgrounds_1.02\Tim\powerpoint templates\41-60\corporate_travel\corporate_travel_tr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1562100"/>
            <a:ext cx="2057400" cy="1543050"/>
          </a:xfrm>
          <a:prstGeom prst="rect">
            <a:avLst/>
          </a:prstGeom>
          <a:noFill/>
        </p:spPr>
      </p:pic>
      <p:pic>
        <p:nvPicPr>
          <p:cNvPr id="6152" name="Picture 8" descr="Z:\newtek\_backgrounds_1.02\Tim\powerpoint templates\41-60\ascension\elements\fuzzy_bo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182938"/>
            <a:ext cx="3810000" cy="3675062"/>
          </a:xfrm>
          <a:prstGeom prst="rect">
            <a:avLst/>
          </a:prstGeom>
          <a:noFill/>
        </p:spPr>
      </p:pic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6096000" y="3886200"/>
            <a:ext cx="22098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Eras Demi ITC" pitchFamily="34" charset="0"/>
              </a:rPr>
              <a:t>Use this Fuzzy Box to: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Eras Demi ITC" pitchFamily="34" charset="0"/>
              </a:rPr>
              <a:t>Soften the edges of animations.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Eras Demi ITC" pitchFamily="34" charset="0"/>
              </a:rPr>
              <a:t> Scale to any size.</a:t>
            </a:r>
          </a:p>
        </p:txBody>
      </p:sp>
      <p:pic>
        <p:nvPicPr>
          <p:cNvPr id="6154" name="Picture 10" descr="Z:\newtek\_backgrounds_1.02\Tim\powerpoint templates\41-60\corporate_travel\elements\airplane_earth_hg_wh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372100"/>
            <a:ext cx="1833563" cy="1257300"/>
          </a:xfrm>
          <a:prstGeom prst="rect">
            <a:avLst/>
          </a:prstGeom>
          <a:noFill/>
        </p:spPr>
      </p:pic>
      <p:pic>
        <p:nvPicPr>
          <p:cNvPr id="6155" name="Picture 11" descr="Z:\newtek\_backgrounds_1.02\Tim\powerpoint templates\41-60\corporate_travel\elements\businessman_flying_hg_wht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3332163"/>
            <a:ext cx="1828800" cy="1828800"/>
          </a:xfrm>
          <a:prstGeom prst="rect">
            <a:avLst/>
          </a:prstGeom>
          <a:noFill/>
        </p:spPr>
      </p:pic>
      <p:pic>
        <p:nvPicPr>
          <p:cNvPr id="6156" name="Picture 12" descr="Z:\newtek\_backgrounds_1.02\Tim\powerpoint templates\41-60\corporate_travel\elements\businesswoman_flying_hg_wht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3332163"/>
            <a:ext cx="1849438" cy="184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uttapat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 descr="Animated Gif Dots (29)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5942" y="2046514"/>
            <a:ext cx="190500" cy="190500"/>
          </a:xfrm>
          <a:prstGeom prst="rect">
            <a:avLst/>
          </a:prstGeom>
        </p:spPr>
      </p:pic>
      <p:pic>
        <p:nvPicPr>
          <p:cNvPr id="17" name="Picture 16" descr="Animated Gif Dots (29)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2286000"/>
            <a:ext cx="190500" cy="190500"/>
          </a:xfrm>
          <a:prstGeom prst="rect">
            <a:avLst/>
          </a:prstGeom>
        </p:spPr>
      </p:pic>
      <p:pic>
        <p:nvPicPr>
          <p:cNvPr id="18" name="Picture 17" descr="Animated Gif Dots (27)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34400" y="5257800"/>
            <a:ext cx="190500" cy="190500"/>
          </a:xfrm>
          <a:prstGeom prst="rect">
            <a:avLst/>
          </a:prstGeom>
        </p:spPr>
      </p:pic>
      <p:pic>
        <p:nvPicPr>
          <p:cNvPr id="19" name="Picture 18" descr="Animated Gif Dots (27)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48600" y="5029200"/>
            <a:ext cx="190500" cy="190500"/>
          </a:xfrm>
          <a:prstGeom prst="rect">
            <a:avLst/>
          </a:prstGeom>
        </p:spPr>
      </p:pic>
      <p:pic>
        <p:nvPicPr>
          <p:cNvPr id="20" name="Picture 19" descr="Animated Gif Dots (27)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86800" y="4953000"/>
            <a:ext cx="190500" cy="190500"/>
          </a:xfrm>
          <a:prstGeom prst="rect">
            <a:avLst/>
          </a:prstGeom>
        </p:spPr>
      </p:pic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609600" y="4114800"/>
            <a:ext cx="5181600" cy="12192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le" pitchFamily="2" charset="0"/>
              </a:rPr>
              <a:t>Uttarapatha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le" pitchFamily="2" charset="0"/>
              </a:rPr>
              <a:t> : </a:t>
            </a:r>
          </a:p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le" pitchFamily="2" charset="0"/>
              </a:rPr>
              <a:t>the Northern Highway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gle" pitchFamily="2" charset="0"/>
            </a:endParaRPr>
          </a:p>
        </p:txBody>
      </p:sp>
      <p:pic>
        <p:nvPicPr>
          <p:cNvPr id="11" name="Picture 10" descr="manWalking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34400" y="4114800"/>
            <a:ext cx="609600" cy="731520"/>
          </a:xfrm>
          <a:prstGeom prst="rect">
            <a:avLst/>
          </a:prstGeom>
        </p:spPr>
      </p:pic>
      <p:pic>
        <p:nvPicPr>
          <p:cNvPr id="12" name="Picture 11" descr="manWalking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657600" y="1676400"/>
            <a:ext cx="482600" cy="57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4.81481E-6 C -0.00156 0.00046 -0.00312 0.00185 -0.00486 0.00162 C -0.00729 0.00139 -0.01198 -0.00162 -0.01198 -0.00162 C -0.01805 -0.01482 -0.04583 -0.01227 -0.05243 -0.01273 C -0.07708 -0.01829 -0.09965 -0.02246 -0.125 -0.02384 C -0.13437 -0.0257 -0.14132 -0.02755 -0.15121 -0.02871 C -0.15573 -0.02986 -0.16128 -0.03056 -0.16545 -0.03334 C -0.17448 -0.03959 -0.16406 -0.03426 -0.17257 -0.0382 C -0.17291 -0.04074 -0.17274 -0.04375 -0.17378 -0.04607 C -0.17448 -0.04769 -0.17621 -0.04815 -0.17743 -0.04931 C -0.1816 -0.05324 -0.18507 -0.05834 -0.18923 -0.06204 C -0.19132 -0.06389 -0.1941 -0.06389 -0.19653 -0.06505 C -0.20903 -0.08218 -0.19236 -0.06134 -0.20833 -0.07454 C -0.2217 -0.08542 -0.20087 -0.07477 -0.21423 -0.08102 C -0.21701 -0.08357 -0.21979 -0.08634 -0.22257 -0.08889 C -0.22465 -0.09097 -0.22986 -0.09213 -0.22986 -0.09213 C -0.23403 -0.09607 -0.23923 -0.09954 -0.2441 -0.10162 C -0.24496 -0.10486 -0.24548 -0.1088 -0.24757 -0.11111 C -0.24982 -0.11366 -0.25486 -0.11759 -0.25486 -0.11759 C -0.25555 -0.11968 -0.25573 -0.12246 -0.25712 -0.12384 C -0.26302 -0.13009 -0.27378 -0.13496 -0.2809 -0.1382 C -0.29462 -0.14445 -0.27378 -0.13449 -0.28819 -0.14283 C -0.29045 -0.14421 -0.29531 -0.14607 -0.29531 -0.14607 C -0.29982 -0.15255 -0.30521 -0.15556 -0.31076 -0.16042 C -0.31545 -0.16921 -0.32535 -0.17477 -0.33212 -0.18102 C -0.33611 -0.18472 -0.33819 -0.19167 -0.34166 -0.19537 C -0.34271 -0.1963 -0.3441 -0.19607 -0.34531 -0.19676 C -0.34687 -0.19769 -0.34844 -0.19884 -0.35 -0.2 C -0.35121 -0.20093 -0.35225 -0.20255 -0.35364 -0.20324 C -0.35764 -0.20556 -0.3625 -0.20741 -0.36666 -0.20949 C -0.36996 -0.22246 -0.3651 -0.20741 -0.37153 -0.21597 C -0.37239 -0.21713 -0.37205 -0.21921 -0.37257 -0.2206 C -0.37396 -0.22384 -0.37587 -0.22685 -0.37743 -0.23009 C -0.3783 -0.23171 -0.37986 -0.23496 -0.37986 -0.23496 C -0.38194 -0.24746 -0.38385 -0.26366 -0.38923 -0.27454 C -0.3901 -0.27894 -0.39201 -0.28287 -0.39288 -0.28727 C -0.39566 -0.30347 -0.39201 -0.30671 -0.40486 -0.31111 C -0.4092 -0.31505 -0.41267 -0.31736 -0.41788 -0.31898 C -0.42743 -0.3257 -0.43871 -0.32662 -0.44878 -0.33171 C -0.45382 -0.3294 -0.45573 -0.33195 -0.46076 -0.33334 C -0.47066 -0.33588 -0.48055 -0.33796 -0.49045 -0.33982 C -0.49219 -0.34306 -0.49548 -0.35417 -0.49653 -0.35556 C -0.50191 -0.36273 -0.50121 -0.35486 -0.50121 -0.36204 " pathEditMode="relative" ptsTypes="ffffffffffffffffffffffffffffffffffffffffffA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3906 0.00463 C 0.04774 0.00695 0.04618 0.01088 0.05347 0.01412 C 0.05816 0.01852 0.06337 0.02269 0.06892 0.02523 C 0.08003 0.03565 0.09392 0.03519 0.10694 0.03635 C 0.11007 0.03773 0.11354 0.03773 0.11649 0.03959 C 0.11909 0.04121 0.12361 0.04584 0.12361 0.04607 C 0.12396 0.04746 0.12378 0.04977 0.12482 0.0507 C 0.12882 0.05371 0.14062 0.05602 0.14514 0.05695 C 0.14705 0.06065 0.15017 0.06366 0.15104 0.06806 C 0.15382 0.08241 0.15555 0.09722 0.1618 0.10949 C 0.16302 0.11574 0.16319 0.12246 0.16528 0.12847 C 0.16614 0.13079 0.16788 0.13241 0.16892 0.13472 C 0.17222 0.1426 0.1717 0.1456 0.17725 0.1507 C 0.18038 0.15718 0.18281 0.15996 0.18802 0.16343 C 0.19149 0.1706 0.19323 0.17732 0.19861 0.18241 C 0.20555 0.19607 0.19635 0.1801 0.20469 0.18889 C 0.20573 0.19005 0.2059 0.19213 0.20694 0.19352 C 0.20903 0.1963 0.21302 0.19815 0.21528 0.2 C 0.22986 0.2125 0.21805 0.20417 0.22847 0.21111 C 0.22916 0.21273 0.22951 0.21482 0.23073 0.21574 C 0.23298 0.2176 0.23802 0.21898 0.23802 0.21922 C 0.23923 0.22014 0.24045 0.22084 0.24149 0.22222 C 0.24253 0.22361 0.24288 0.2257 0.24392 0.22685 C 0.24635 0.22963 0.24982 0.23056 0.25225 0.23334 C 0.25607 0.23773 0.25816 0.24074 0.26302 0.24283 C 0.26371 0.24445 0.26406 0.24653 0.26528 0.24746 C 0.26545 0.24769 0.27413 0.25139 0.27604 0.25232 C 0.27743 0.25301 0.2783 0.25463 0.27969 0.25556 C 0.28194 0.25695 0.28437 0.25741 0.2868 0.25857 C 0.29184 0.2632 0.29774 0.26412 0.30347 0.26667 C 0.30486 0.26736 0.30573 0.26898 0.30694 0.26968 C 0.30816 0.27037 0.30937 0.27084 0.31059 0.2713 C 0.31927 0.27917 0.32812 0.28704 0.3368 0.29514 C 0.33993 0.29815 0.34166 0.30394 0.34514 0.30625 C 0.3467 0.30741 0.34826 0.30834 0.34982 0.30949 C 0.35104 0.31158 0.35191 0.31412 0.35347 0.31574 C 0.35434 0.3169 0.35607 0.31621 0.35694 0.31736 C 0.3585 0.31898 0.35885 0.32222 0.36059 0.32361 C 0.36267 0.32547 0.36771 0.32685 0.36771 0.32709 C 0.37969 0.34352 0.40764 0.34607 0.42361 0.34746 C 0.44357 0.35625 0.45677 0.35602 0.47969 0.35695 C 0.48663 0.35926 0.49305 0.3625 0.49982 0.36505 C 0.5033 0.36644 0.50694 0.36713 0.51059 0.36806 C 0.5125 0.36852 0.51649 0.36968 0.51649 0.36991 C 0.52812 0.36204 0.53246 0.36204 0.53906 0.37616 C 0.54062 0.38426 0.54288 0.39306 0.54635 0.4 C 0.54844 0.40834 0.54896 0.41135 0.55347 0.41736 " pathEditMode="relative" rAng="0" ptsTypes="ffffffffffffffffffffffffffffffffffffffffffffffA">
                                      <p:cBhvr>
                                        <p:cTn id="8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" y="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719778"/>
            <a:ext cx="542925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latin typeface="Verdana" pitchFamily="34" charset="0"/>
              </a:rPr>
              <a:t>Ancient Trade Route from the Buddha’s time</a:t>
            </a:r>
            <a:endParaRPr lang="en-US" b="1" dirty="0">
              <a:ln w="50800"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4942" y="381000"/>
            <a:ext cx="392905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err="1" smtClean="0">
                <a:ln w="50800"/>
                <a:latin typeface="Verdana" pitchFamily="34" charset="0"/>
              </a:rPr>
              <a:t>Uttarapatha</a:t>
            </a:r>
            <a:r>
              <a:rPr lang="en-US" b="1" dirty="0" smtClean="0">
                <a:ln w="50800"/>
                <a:latin typeface="Verdana" pitchFamily="34" charset="0"/>
              </a:rPr>
              <a:t>-Northern Highway</a:t>
            </a:r>
            <a:endParaRPr lang="en-US" b="1" dirty="0">
              <a:ln w="50800"/>
              <a:latin typeface="Verdana" pitchFamily="34" charset="0"/>
            </a:endParaRPr>
          </a:p>
        </p:txBody>
      </p:sp>
      <p:pic>
        <p:nvPicPr>
          <p:cNvPr id="5" name="Picture 4" descr="manWalkin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048000" y="304800"/>
            <a:ext cx="609600" cy="73152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045 0.06111 C 0.04323 0.06203 0.04635 0.06203 0.04878 0.06412 C 0.05833 0.07245 0.04722 0.06666 0.0559 0.0706 C 0.05798 0.0787 0.06371 0.08148 0.06909 0.08495 C 0.07135 0.09328 0.06857 0.0868 0.075 0.0912 C 0.07882 0.09375 0.08142 0.09976 0.08576 0.10069 C 0.09652 0.10277 0.09132 0.10162 0.10121 0.10393 C 0.10694 0.10694 0.11076 0.11018 0.11666 0.1118 C 0.11979 0.11504 0.125 0.1162 0.12621 0.12129 C 0.12777 0.12777 0.12968 0.12893 0.13455 0.13078 C 0.13663 0.13888 0.14132 0.14375 0.14635 0.14837 C 0.15121 0.15787 0.15156 0.16319 0.16076 0.16736 C 0.16389 0.1743 0.16562 0.18055 0.17135 0.18333 C 0.17378 0.19236 0.17066 0.18449 0.17621 0.18958 C 0.18177 0.19467 0.17968 0.19745 0.18698 0.20231 C 0.18958 0.21412 0.20086 0.22453 0.20833 0.23078 C 0.21475 0.24768 0.20607 0.228 0.21545 0.2405 C 0.21666 0.24212 0.21649 0.24537 0.21788 0.24675 C 0.21996 0.24907 0.2283 0.25069 0.2309 0.25162 C 0.23559 0.26041 0.23038 0.253 0.23802 0.25787 C 0.26146 0.27337 0.24774 0.26712 0.28923 0.26898 C 0.29913 0.26759 0.30382 0.26597 0.31302 0.26273 C 0.32031 0.2655 0.33455 0.26157 0.34045 0.26111 C 0.34288 0.26273 0.34514 0.26458 0.34757 0.26574 C 0.34982 0.26666 0.35243 0.26597 0.35468 0.26736 C 0.35746 0.26898 0.35937 0.27314 0.36198 0.27523 C 0.36267 0.27685 0.36319 0.2787 0.36423 0.28009 C 0.36527 0.28148 0.36701 0.28194 0.36788 0.28333 C 0.36857 0.28449 0.36788 0.28726 0.36909 0.28796 C 0.37239 0.28981 0.37621 0.28912 0.37968 0.28958 C 0.38455 0.29398 0.3901 0.29513 0.39531 0.29907 C 0.39652 0.3 0.39757 0.30138 0.39878 0.30208 C 0.40034 0.30324 0.40208 0.30439 0.40364 0.30555 C 0.40659 0.31157 0.40764 0.31851 0.41076 0.32453 C 0.41354 0.33865 0.41284 0.33912 0.42135 0.34837 C 0.42708 0.35462 0.42257 0.35185 0.42864 0.35462 C 0.43229 0.35949 0.4342 0.36504 0.43923 0.36736 C 0.44496 0.37268 0.45139 0.37615 0.45833 0.37847 C 0.46232 0.38194 0.46597 0.3831 0.47031 0.38495 C 0.47291 0.38842 0.47604 0.39097 0.47864 0.39444 C 0.48316 0.40046 0.48646 0.40625 0.49288 0.40856 C 0.49548 0.41365 0.50121 0.42129 0.49288 0.42129 " pathEditMode="relative" ptsTypes="fffffffffffffffffffffffffffffffffffffffffA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KabobExtrabold"/>
        <a:ea typeface=""/>
        <a:cs typeface=""/>
      </a:majorFont>
      <a:minorFont>
        <a:latin typeface="Impac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1862</TotalTime>
  <Words>665</Words>
  <Application>Microsoft Office PowerPoint</Application>
  <PresentationFormat>On-screen Show (4:3)</PresentationFormat>
  <Paragraphs>124</Paragraphs>
  <Slides>74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93" baseType="lpstr">
      <vt:lpstr>Arial</vt:lpstr>
      <vt:lpstr>Angsana New</vt:lpstr>
      <vt:lpstr>Arial Black</vt:lpstr>
      <vt:lpstr>Baldur</vt:lpstr>
      <vt:lpstr>Verdana</vt:lpstr>
      <vt:lpstr>PSL ChalalaiClassicSP</vt:lpstr>
      <vt:lpstr>Banner</vt:lpstr>
      <vt:lpstr>Impact</vt:lpstr>
      <vt:lpstr>Wingdings</vt:lpstr>
      <vt:lpstr>Bangle</vt:lpstr>
      <vt:lpstr>TH Niramit AS</vt:lpstr>
      <vt:lpstr>Constantia</vt:lpstr>
      <vt:lpstr>PSL ButterflySP</vt:lpstr>
      <vt:lpstr>Berlin Sans FB</vt:lpstr>
      <vt:lpstr>Times New Roman</vt:lpstr>
      <vt:lpstr>KabobExtrabold</vt:lpstr>
      <vt:lpstr>Eras Demi ITC</vt:lpstr>
      <vt:lpstr>Calibri</vt:lpstr>
      <vt:lpstr>Office Theme</vt:lpstr>
      <vt:lpstr>Slide 1</vt:lpstr>
      <vt:lpstr>The Buddhist Heritage of Pakistan</vt:lpstr>
      <vt:lpstr>Taxila - Gandhara</vt:lpstr>
      <vt:lpstr>Gandhararatha/Gandhararastra</vt:lpstr>
      <vt:lpstr>Gandhararatha/Gandhararastra</vt:lpstr>
      <vt:lpstr>Bamiyan Buddha</vt:lpstr>
      <vt:lpstr>Taxila</vt:lpstr>
      <vt:lpstr>Slide 8</vt:lpstr>
      <vt:lpstr>Slide 9</vt:lpstr>
      <vt:lpstr>Slide 10</vt:lpstr>
      <vt:lpstr>My visit to Pakistan</vt:lpstr>
      <vt:lpstr>Gandhara Valley</vt:lpstr>
      <vt:lpstr>Taxila Valley</vt:lpstr>
      <vt:lpstr>Jaulian, Taxila</vt:lpstr>
      <vt:lpstr>Dharmarajika, Taxila</vt:lpstr>
      <vt:lpstr>Takht-e-Bahi Monastery, Swat</vt:lpstr>
      <vt:lpstr>Takht-e-Bahi Monastery, Swat</vt:lpstr>
      <vt:lpstr>Takht-e-Bahi Monastery, Swat</vt:lpstr>
      <vt:lpstr>Slide 19</vt:lpstr>
      <vt:lpstr>Historical Background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Asoka Rock Edicts, Mansehra</vt:lpstr>
      <vt:lpstr>Jaba Rock Painting, Mansehra </vt:lpstr>
      <vt:lpstr>Khalyala Rock Paintings, Mansehra </vt:lpstr>
      <vt:lpstr>Kani Gati Rock paintings, Lassan Thakral, Mansehra </vt:lpstr>
      <vt:lpstr>Darial Rock Carvings, Dasu </vt:lpstr>
      <vt:lpstr>Slide 44</vt:lpstr>
      <vt:lpstr>Slide 45</vt:lpstr>
      <vt:lpstr>Slide 46</vt:lpstr>
      <vt:lpstr>Buddha heads</vt:lpstr>
      <vt:lpstr>Buddha head </vt:lpstr>
      <vt:lpstr>Buddha head </vt:lpstr>
      <vt:lpstr>Buddhist Painting </vt:lpstr>
      <vt:lpstr>COIN of Shah Poor-II, 3rd Century AD</vt:lpstr>
      <vt:lpstr>Coins from  Jinnan Wali Dheri Taxila</vt:lpstr>
      <vt:lpstr>Vasudave-I</vt:lpstr>
      <vt:lpstr>Grinding mill with Swastika and Khorushti Inscriptions</vt:lpstr>
      <vt:lpstr>Slide 55</vt:lpstr>
      <vt:lpstr>Dream of Maya</vt:lpstr>
      <vt:lpstr>Birth of Lord Buddha</vt:lpstr>
      <vt:lpstr>Bath of Lord Buddha</vt:lpstr>
      <vt:lpstr>Birth Scene</vt:lpstr>
      <vt:lpstr>Birth Scene</vt:lpstr>
      <vt:lpstr>Birth Scene</vt:lpstr>
      <vt:lpstr>Bath Scene</vt:lpstr>
      <vt:lpstr>Renouncing the household lofe</vt:lpstr>
      <vt:lpstr>Departure and Mara’s temptation</vt:lpstr>
      <vt:lpstr>Attack of Mara and his army</vt:lpstr>
      <vt:lpstr>Mergence of the four bowls</vt:lpstr>
      <vt:lpstr>Lord Buddha in the Fire temple</vt:lpstr>
      <vt:lpstr>Miracles at Saravasti</vt:lpstr>
      <vt:lpstr>Miracles at Sravasti</vt:lpstr>
      <vt:lpstr>Lord Buddha preaching at Trayastrimsa</vt:lpstr>
      <vt:lpstr>Back to human world</vt:lpstr>
      <vt:lpstr>Slide 72</vt:lpstr>
      <vt:lpstr>Your Topic Goes Here</vt:lpstr>
      <vt:lpstr>Elements</vt:lpstr>
    </vt:vector>
  </TitlesOfParts>
  <Company>eclipsed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Travel</dc:title>
  <dc:creator>eclipse</dc:creator>
  <cp:lastModifiedBy>Anil Sakya</cp:lastModifiedBy>
  <cp:revision>87</cp:revision>
  <dcterms:created xsi:type="dcterms:W3CDTF">2002-07-18T20:52:59Z</dcterms:created>
  <dcterms:modified xsi:type="dcterms:W3CDTF">2012-08-23T02:41:41Z</dcterms:modified>
</cp:coreProperties>
</file>